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ppt/tags/tag29.xml" ContentType="application/vnd.openxmlformats-officedocument.presentationml.tags+xml"/>
  <Override PartName="/ppt/notesSlides/notesSlide29.xml" ContentType="application/vnd.openxmlformats-officedocument.presentationml.notesSlide+xml"/>
  <Override PartName="/ppt/tags/tag30.xml" ContentType="application/vnd.openxmlformats-officedocument.presentationml.tags+xml"/>
  <Override PartName="/ppt/notesSlides/notesSlide30.xml" ContentType="application/vnd.openxmlformats-officedocument.presentationml.notesSlide+xml"/>
  <Override PartName="/ppt/tags/tag31.xml" ContentType="application/vnd.openxmlformats-officedocument.presentationml.tags+xml"/>
  <Override PartName="/ppt/notesSlides/notesSlide31.xml" ContentType="application/vnd.openxmlformats-officedocument.presentationml.notesSlide+xml"/>
  <Override PartName="/ppt/tags/tag32.xml" ContentType="application/vnd.openxmlformats-officedocument.presentationml.tags+xml"/>
  <Override PartName="/ppt/notesSlides/notesSlide32.xml" ContentType="application/vnd.openxmlformats-officedocument.presentationml.notesSlide+xml"/>
  <Override PartName="/ppt/tags/tag33.xml" ContentType="application/vnd.openxmlformats-officedocument.presentationml.tags+xml"/>
  <Override PartName="/ppt/notesSlides/notesSlide33.xml" ContentType="application/vnd.openxmlformats-officedocument.presentationml.notesSlide+xml"/>
  <Override PartName="/ppt/tags/tag34.xml" ContentType="application/vnd.openxmlformats-officedocument.presentationml.tags+xml"/>
  <Override PartName="/ppt/notesSlides/notesSlide34.xml" ContentType="application/vnd.openxmlformats-officedocument.presentationml.notesSlide+xml"/>
  <Override PartName="/ppt/tags/tag35.xml" ContentType="application/vnd.openxmlformats-officedocument.presentationml.tags+xml"/>
  <Override PartName="/ppt/notesSlides/notesSlide35.xml" ContentType="application/vnd.openxmlformats-officedocument.presentationml.notesSlide+xml"/>
  <Override PartName="/ppt/tags/tag36.xml" ContentType="application/vnd.openxmlformats-officedocument.presentationml.tags+xml"/>
  <Override PartName="/ppt/notesSlides/notesSlide36.xml" ContentType="application/vnd.openxmlformats-officedocument.presentationml.notesSlide+xml"/>
  <Override PartName="/ppt/tags/tag37.xml" ContentType="application/vnd.openxmlformats-officedocument.presentationml.tags+xml"/>
  <Override PartName="/ppt/notesSlides/notesSlide37.xml" ContentType="application/vnd.openxmlformats-officedocument.presentationml.notesSlide+xml"/>
  <Override PartName="/ppt/tags/tag38.xml" ContentType="application/vnd.openxmlformats-officedocument.presentationml.tags+xml"/>
  <Override PartName="/ppt/notesSlides/notesSlide38.xml" ContentType="application/vnd.openxmlformats-officedocument.presentationml.notesSlide+xml"/>
  <Override PartName="/ppt/tags/tag39.xml" ContentType="application/vnd.openxmlformats-officedocument.presentationml.tags+xml"/>
  <Override PartName="/ppt/notesSlides/notesSlide39.xml" ContentType="application/vnd.openxmlformats-officedocument.presentationml.notesSlide+xml"/>
  <Override PartName="/ppt/tags/tag40.xml" ContentType="application/vnd.openxmlformats-officedocument.presentationml.tags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737" r:id="rId2"/>
  </p:sldMasterIdLst>
  <p:notesMasterIdLst>
    <p:notesMasterId r:id="rId50"/>
  </p:notesMasterIdLst>
  <p:handoutMasterIdLst>
    <p:handoutMasterId r:id="rId51"/>
  </p:handoutMasterIdLst>
  <p:sldIdLst>
    <p:sldId id="256" r:id="rId3"/>
    <p:sldId id="257" r:id="rId4"/>
    <p:sldId id="258" r:id="rId5"/>
    <p:sldId id="261" r:id="rId6"/>
    <p:sldId id="264" r:id="rId7"/>
    <p:sldId id="290" r:id="rId8"/>
    <p:sldId id="282" r:id="rId9"/>
    <p:sldId id="283" r:id="rId10"/>
    <p:sldId id="265" r:id="rId11"/>
    <p:sldId id="319" r:id="rId12"/>
    <p:sldId id="263" r:id="rId13"/>
    <p:sldId id="293" r:id="rId14"/>
    <p:sldId id="296" r:id="rId15"/>
    <p:sldId id="284" r:id="rId16"/>
    <p:sldId id="286" r:id="rId17"/>
    <p:sldId id="321" r:id="rId18"/>
    <p:sldId id="320" r:id="rId19"/>
    <p:sldId id="285" r:id="rId20"/>
    <p:sldId id="294" r:id="rId21"/>
    <p:sldId id="295" r:id="rId22"/>
    <p:sldId id="312" r:id="rId23"/>
    <p:sldId id="315" r:id="rId24"/>
    <p:sldId id="316" r:id="rId25"/>
    <p:sldId id="317" r:id="rId26"/>
    <p:sldId id="318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267" r:id="rId36"/>
    <p:sldId id="308" r:id="rId37"/>
    <p:sldId id="269" r:id="rId38"/>
    <p:sldId id="288" r:id="rId39"/>
    <p:sldId id="289" r:id="rId40"/>
    <p:sldId id="270" r:id="rId41"/>
    <p:sldId id="298" r:id="rId42"/>
    <p:sldId id="313" r:id="rId43"/>
    <p:sldId id="314" r:id="rId44"/>
    <p:sldId id="311" r:id="rId45"/>
    <p:sldId id="299" r:id="rId46"/>
    <p:sldId id="310" r:id="rId47"/>
    <p:sldId id="322" r:id="rId48"/>
    <p:sldId id="281" r:id="rId49"/>
  </p:sldIdLst>
  <p:sldSz cx="12192000" cy="6858000"/>
  <p:notesSz cx="6858000" cy="9144000"/>
  <p:custDataLst>
    <p:tags r:id="rId5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ink" initials="T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C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 autoAdjust="0"/>
    <p:restoredTop sz="92527" autoAdjust="0"/>
  </p:normalViewPr>
  <p:slideViewPr>
    <p:cSldViewPr snapToGrid="0">
      <p:cViewPr varScale="1">
        <p:scale>
          <a:sx n="76" d="100"/>
          <a:sy n="76" d="100"/>
        </p:scale>
        <p:origin x="125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commentAuthors" Target="commentAuthor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3324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4A76C4-C1B7-4849-A42A-925A96137581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A640E-747C-401B-98A7-45D69F3584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9954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33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5872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77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930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5105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6334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374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540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619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7541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6310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3246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8915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22003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433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8141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5457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606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3167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0361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1821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4293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3397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2627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557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08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模板来自于： 第一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baseline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https://www.1ppt.com/</a:t>
            </a:r>
            <a:endParaRPr lang="zh-CN" altLang="en-US"/>
          </a:p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92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22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605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82858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1924208"/>
      </p:ext>
    </p:extLst>
  </p:cSld>
  <p:clrMapOvr>
    <a:masterClrMapping/>
  </p:clrMapOvr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286946"/>
      </p:ext>
    </p:extLst>
  </p:cSld>
  <p:clrMapOvr>
    <a:masterClrMapping/>
  </p:clrMapOvr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676036"/>
      </p:ext>
    </p:extLst>
  </p:cSld>
  <p:clrMapOvr>
    <a:masterClrMapping/>
  </p:clrMapOvr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276925"/>
      </p:ext>
    </p:extLst>
  </p:cSld>
  <p:clrMapOvr>
    <a:masterClrMapping/>
  </p:clrMapOvr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05624"/>
      </p:ext>
    </p:extLst>
  </p:cSld>
  <p:clrMapOvr>
    <a:masterClrMapping/>
  </p:clrMapOvr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016980"/>
      </p:ext>
    </p:extLst>
  </p:cSld>
  <p:clrMapOvr>
    <a:masterClrMapping/>
  </p:clrMapOvr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6309274"/>
      </p:ext>
    </p:extLst>
  </p:cSld>
  <p:clrMapOvr>
    <a:masterClrMapping/>
  </p:clrMapOvr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759857"/>
      </p:ext>
    </p:extLst>
  </p:cSld>
  <p:clrMapOvr>
    <a:masterClrMapping/>
  </p:clrMapOvr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36887"/>
      </p:ext>
    </p:extLst>
  </p:cSld>
  <p:clrMapOvr>
    <a:masterClrMapping/>
  </p:clrMapOvr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94755"/>
      </p:ext>
    </p:extLst>
  </p:cSld>
  <p:clrMapOvr>
    <a:masterClrMapping/>
  </p:clrMapOvr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91163"/>
      </p:ext>
    </p:extLst>
  </p:cSld>
  <p:clrMapOvr>
    <a:masterClrMapping/>
  </p:clrMapOvr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801024"/>
      </p:ext>
    </p:extLst>
  </p:cSld>
  <p:clrMapOvr>
    <a:masterClrMapping/>
  </p:clrMapOvr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949316"/>
      </p:ext>
    </p:extLst>
  </p:cSld>
  <p:clrMapOvr>
    <a:masterClrMapping/>
  </p:clrMapOvr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455718"/>
      </p:ext>
    </p:extLst>
  </p:cSld>
  <p:clrMapOvr>
    <a:masterClrMapping/>
  </p:clrMapOvr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271228"/>
      </p:ext>
    </p:extLst>
  </p:cSld>
  <p:clrMapOvr>
    <a:masterClrMapping/>
  </p:clrMapOvr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139208"/>
      </p:ext>
    </p:extLst>
  </p:cSld>
  <p:clrMapOvr>
    <a:masterClrMapping/>
  </p:clrMapOvr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860871"/>
      </p:ext>
    </p:extLst>
  </p:cSld>
  <p:clrMapOvr>
    <a:masterClrMapping/>
  </p:clrMapOvr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900776"/>
      </p:ext>
    </p:extLst>
  </p:cSld>
  <p:clrMapOvr>
    <a:masterClrMapping/>
  </p:clrMapOvr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0666677"/>
      </p:ext>
    </p:extLst>
  </p:cSld>
  <p:clrMapOvr>
    <a:masterClrMapping/>
  </p:clrMapOvr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5817"/>
      </p:ext>
    </p:extLst>
  </p:cSld>
  <p:clrMapOvr>
    <a:masterClrMapping/>
  </p:clrMapOvr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261033"/>
      </p:ext>
    </p:extLst>
  </p:cSld>
  <p:clrMapOvr>
    <a:masterClrMapping/>
  </p:clrMapOvr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348632"/>
      </p:ext>
    </p:extLst>
  </p:cSld>
  <p:clrMapOvr>
    <a:masterClrMapping/>
  </p:clrMapOvr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060937"/>
      </p:ext>
    </p:extLst>
  </p:cSld>
  <p:clrMapOvr>
    <a:masterClrMapping/>
  </p:clrMapOvr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022996"/>
      </p:ext>
    </p:extLst>
  </p:cSld>
  <p:clrMapOvr>
    <a:masterClrMapping/>
  </p:clrMapOvr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778042"/>
      </p:ext>
    </p:extLst>
  </p:cSld>
  <p:clrMapOvr>
    <a:masterClrMapping/>
  </p:clrMapOvr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7820253"/>
      </p:ext>
    </p:extLst>
  </p:cSld>
  <p:clrMapOvr>
    <a:masterClrMapping/>
  </p:clrMapOvr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619147"/>
      </p:ext>
    </p:extLst>
  </p:cSld>
  <p:clrMapOvr>
    <a:masterClrMapping/>
  </p:clrMapOvr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3883016"/>
      </p:ext>
    </p:extLst>
  </p:cSld>
  <p:clrMapOvr>
    <a:masterClrMapping/>
  </p:clrMapOvr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847754"/>
      </p:ext>
    </p:extLst>
  </p:cSld>
  <p:clrMapOvr>
    <a:masterClrMapping/>
  </p:clrMapOvr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382986"/>
      </p:ext>
    </p:extLst>
  </p:cSld>
  <p:clrMapOvr>
    <a:masterClrMapping/>
  </p:clrMapOvr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079032"/>
      </p:ext>
    </p:extLst>
  </p:cSld>
  <p:clrMapOvr>
    <a:masterClrMapping/>
  </p:clrMapOvr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944830"/>
      </p:ext>
    </p:extLst>
  </p:cSld>
  <p:clrMapOvr>
    <a:masterClrMapping/>
  </p:clrMapOvr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719612"/>
      </p:ext>
    </p:extLst>
  </p:cSld>
  <p:clrMapOvr>
    <a:masterClrMapping/>
  </p:clrMapOvr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881629"/>
      </p:ext>
    </p:extLst>
  </p:cSld>
  <p:clrMapOvr>
    <a:masterClrMapping/>
  </p:clrMapOvr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27858"/>
      </p:ext>
    </p:extLst>
  </p:cSld>
  <p:clrMapOvr>
    <a:masterClrMapping/>
  </p:clrMapOvr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92255"/>
      </p:ext>
    </p:extLst>
  </p:cSld>
  <p:clrMapOvr>
    <a:masterClrMapping/>
  </p:clrMapOvr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716683"/>
      </p:ext>
    </p:extLst>
  </p:cSld>
  <p:clrMapOvr>
    <a:masterClrMapping/>
  </p:clrMapOvr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5340978"/>
      </p:ext>
    </p:extLst>
  </p:cSld>
  <p:clrMapOvr>
    <a:masterClrMapping/>
  </p:clrMapOvr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8234724"/>
      </p:ext>
    </p:extLst>
  </p:cSld>
  <p:clrMapOvr>
    <a:masterClrMapping/>
  </p:clrMapOvr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189070"/>
      </p:ext>
    </p:extLst>
  </p:cSld>
  <p:clrMapOvr>
    <a:masterClrMapping/>
  </p:clrMapOvr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999438"/>
      </p:ext>
    </p:extLst>
  </p:cSld>
  <p:clrMapOvr>
    <a:masterClrMapping/>
  </p:clrMapOvr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771039"/>
      </p:ext>
    </p:extLst>
  </p:cSld>
  <p:clrMapOvr>
    <a:masterClrMapping/>
  </p:clrMapOvr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528611"/>
      </p:ext>
    </p:extLst>
  </p:cSld>
  <p:clrMapOvr>
    <a:masterClrMapping/>
  </p:clrMapOvr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87567"/>
      </p:ext>
    </p:extLst>
  </p:cSld>
  <p:clrMapOvr>
    <a:masterClrMapping/>
  </p:clrMapOvr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146440"/>
      </p:ext>
    </p:extLst>
  </p:cSld>
  <p:clrMapOvr>
    <a:masterClrMapping/>
  </p:clrMapOvr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8271794"/>
      </p:ext>
    </p:extLst>
  </p:cSld>
  <p:clrMapOvr>
    <a:masterClrMapping/>
  </p:clrMapOvr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556040"/>
      </p:ext>
    </p:extLst>
  </p:cSld>
  <p:clrMapOvr>
    <a:masterClrMapping/>
  </p:clrMapOvr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93665"/>
      </p:ext>
    </p:extLst>
  </p:cSld>
  <p:clrMapOvr>
    <a:masterClrMapping/>
  </p:clrMapOvr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44602"/>
      </p:ext>
    </p:extLst>
  </p:cSld>
  <p:clrMapOvr>
    <a:masterClrMapping/>
  </p:clrMapOvr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673733"/>
      </p:ext>
    </p:extLst>
  </p:cSld>
  <p:clrMapOvr>
    <a:masterClrMapping/>
  </p:clrMapOvr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465500"/>
      </p:ext>
    </p:extLst>
  </p:cSld>
  <p:clrMapOvr>
    <a:masterClrMapping/>
  </p:clrMapOvr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371963"/>
      </p:ext>
    </p:extLst>
  </p:cSld>
  <p:clrMapOvr>
    <a:masterClrMapping/>
  </p:clrMapOvr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8379241"/>
      </p:ext>
    </p:extLst>
  </p:cSld>
  <p:clrMapOvr>
    <a:masterClrMapping/>
  </p:clrMapOvr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6510929"/>
      </p:ext>
    </p:extLst>
  </p:cSld>
  <p:clrMapOvr>
    <a:masterClrMapping/>
  </p:clrMapOvr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2909232"/>
      </p:ext>
    </p:extLst>
  </p:cSld>
  <p:clrMapOvr>
    <a:masterClrMapping/>
  </p:clrMapOvr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395601"/>
      </p:ext>
    </p:extLst>
  </p:cSld>
  <p:clrMapOvr>
    <a:masterClrMapping/>
  </p:clrMapOvr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311155"/>
      </p:ext>
    </p:extLst>
  </p:cSld>
  <p:clrMapOvr>
    <a:masterClrMapping/>
  </p:clrMapOvr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048883"/>
      </p:ext>
    </p:extLst>
  </p:cSld>
  <p:clrMapOvr>
    <a:masterClrMapping/>
  </p:clrMapOvr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386840"/>
      </p:ext>
    </p:extLst>
  </p:cSld>
  <p:clrMapOvr>
    <a:masterClrMapping/>
  </p:clrMapOvr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730048"/>
      </p:ext>
    </p:extLst>
  </p:cSld>
  <p:clrMapOvr>
    <a:masterClrMapping/>
  </p:clrMapOvr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3432013"/>
      </p:ext>
    </p:extLst>
  </p:cSld>
  <p:clrMapOvr>
    <a:masterClrMapping/>
  </p:clrMapOvr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974913"/>
      </p:ext>
    </p:extLst>
  </p:cSld>
  <p:clrMapOvr>
    <a:masterClrMapping/>
  </p:clrMapOvr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84854"/>
      </p:ext>
    </p:extLst>
  </p:cSld>
  <p:clrMapOvr>
    <a:masterClrMapping/>
  </p:clrMapOvr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693867"/>
      </p:ext>
    </p:extLst>
  </p:cSld>
  <p:clrMapOvr>
    <a:masterClrMapping/>
  </p:clrMapOvr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073916"/>
      </p:ext>
    </p:extLst>
  </p:cSld>
  <p:clrMapOvr>
    <a:masterClrMapping/>
  </p:clrMapOvr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516531"/>
      </p:ext>
    </p:extLst>
  </p:cSld>
  <p:clrMapOvr>
    <a:masterClrMapping/>
  </p:clrMapOvr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90742"/>
      </p:ext>
    </p:extLst>
  </p:cSld>
  <p:clrMapOvr>
    <a:masterClrMapping/>
  </p:clrMapOvr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870776"/>
      </p:ext>
    </p:extLst>
  </p:cSld>
  <p:clrMapOvr>
    <a:masterClrMapping/>
  </p:clrMapOvr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2195"/>
      </p:ext>
    </p:extLst>
  </p:cSld>
  <p:clrMapOvr>
    <a:masterClrMapping/>
  </p:clrMapOvr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361409"/>
      </p:ext>
    </p:extLst>
  </p:cSld>
  <p:clrMapOvr>
    <a:masterClrMapping/>
  </p:clrMapOvr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3298700"/>
      </p:ext>
    </p:extLst>
  </p:cSld>
  <p:clrMapOvr>
    <a:masterClrMapping/>
  </p:clrMapOvr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4642987"/>
      </p:ext>
    </p:extLst>
  </p:cSld>
  <p:clrMapOvr>
    <a:masterClrMapping/>
  </p:clrMapOvr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440941"/>
      </p:ext>
    </p:extLst>
  </p:cSld>
  <p:clrMapOvr>
    <a:masterClrMapping/>
  </p:clrMapOvr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108975"/>
      </p:ext>
    </p:extLst>
  </p:cSld>
  <p:clrMapOvr>
    <a:masterClrMapping/>
  </p:clrMapOvr>
  <p:hf sldNum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767169"/>
      </p:ext>
    </p:extLst>
  </p:cSld>
  <p:clrMapOvr>
    <a:masterClrMapping/>
  </p:clrMapOvr>
  <p:hf sldNum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138243552"/>
      </p:ext>
    </p:extLst>
  </p:cSld>
  <p:clrMapOvr>
    <a:masterClrMapping/>
  </p:clrMapOvr>
  <p:hf sldNum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hf sldNum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7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135106"/>
      </p:ext>
    </p:extLst>
  </p:cSld>
  <p:clrMapOvr>
    <a:masterClrMapping/>
  </p:clrMapOvr>
  <p:hf sldNum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2024/7/24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336333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1703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1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3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40C21-FE89-425D-BB8D-4161D4603572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D58BD0-CB6B-4BA3-A559-3BB18E9C74B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728" r:id="rId74"/>
    <p:sldLayoutId id="2147483729" r:id="rId75"/>
    <p:sldLayoutId id="2147483730" r:id="rId76"/>
    <p:sldLayoutId id="2147483731" r:id="rId77"/>
    <p:sldLayoutId id="2147483732" r:id="rId78"/>
    <p:sldLayoutId id="2147483733" r:id="rId79"/>
    <p:sldLayoutId id="2147483734" r:id="rId80"/>
    <p:sldLayoutId id="2147483735" r:id="rId81"/>
    <p:sldLayoutId id="2147483736" r:id="rId82"/>
    <p:sldLayoutId id="2147483654" r:id="rId83"/>
    <p:sldLayoutId id="2147483655" r:id="rId84"/>
    <p:sldLayoutId id="2147483656" r:id="rId85"/>
    <p:sldLayoutId id="2147483657" r:id="rId86"/>
    <p:sldLayoutId id="2147483658" r:id="rId87"/>
    <p:sldLayoutId id="2147483659" r:id="rId88"/>
  </p:sldLayoutIdLst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09394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5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8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9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0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1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3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5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7.xml"/><Relationship Id="rId5" Type="http://schemas.openxmlformats.org/officeDocument/2006/relationships/image" Target="../media/image1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2020.iosdevlog.com/2020/03/23/test/" TargetMode="External"/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51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8.xml"/><Relationship Id="rId6" Type="http://schemas.openxmlformats.org/officeDocument/2006/relationships/image" Target="../media/image50.emf"/><Relationship Id="rId5" Type="http://schemas.openxmlformats.org/officeDocument/2006/relationships/image" Target="../media/image49.emf"/><Relationship Id="rId4" Type="http://schemas.openxmlformats.org/officeDocument/2006/relationships/image" Target="../media/image48.emf"/><Relationship Id="rId9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29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0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1.xm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notesSlide" Target="../notesSlides/notesSlide32.xml"/><Relationship Id="rId7" Type="http://schemas.openxmlformats.org/officeDocument/2006/relationships/image" Target="../media/image60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4.xml"/><Relationship Id="rId6" Type="http://schemas.openxmlformats.org/officeDocument/2006/relationships/image" Target="../media/image64.jpg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5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6.xml"/><Relationship Id="rId6" Type="http://schemas.openxmlformats.org/officeDocument/2006/relationships/image" Target="../media/image69.jpeg"/><Relationship Id="rId5" Type="http://schemas.openxmlformats.org/officeDocument/2006/relationships/image" Target="../media/image22.png"/><Relationship Id="rId4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7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39.xml"/><Relationship Id="rId4" Type="http://schemas.openxmlformats.org/officeDocument/2006/relationships/image" Target="../media/image73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hyperlink" Target="https://github.com/limboy058/SEP2024" TargetMode="Externa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0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6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8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9.xml"/><Relationship Id="rId6" Type="http://schemas.openxmlformats.org/officeDocument/2006/relationships/image" Target="../media/image10.jpeg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84.xml"/><Relationship Id="rId1" Type="http://schemas.openxmlformats.org/officeDocument/2006/relationships/tags" Target="../tags/tag10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5994400"/>
            <a:ext cx="4644571" cy="0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4644571" y="-12700"/>
            <a:ext cx="0" cy="6034088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3686629" y="878114"/>
            <a:ext cx="0" cy="5979886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3673929" y="863599"/>
            <a:ext cx="8505371" cy="14515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893878" y="1570657"/>
            <a:ext cx="4991089" cy="2400300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62827" y="1807451"/>
            <a:ext cx="489821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Aeye——</a:t>
            </a:r>
            <a:r>
              <a:rPr lang="zh-CN" altLang="en-US" sz="3600" dirty="0">
                <a:sym typeface="+mn-lt"/>
              </a:rPr>
              <a:t>基于多模态大模型，面向视障人群的智能视觉辅助</a:t>
            </a:r>
          </a:p>
          <a:p>
            <a:pPr algn="ctr"/>
            <a:endParaRPr lang="zh-CN" altLang="en-US" sz="36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274997" y="4352569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2024/7/24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056263" y="4829422"/>
            <a:ext cx="4898218" cy="1422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汇报组：第三组</a:t>
            </a:r>
            <a:endParaRPr lang="en-US" altLang="zh-CN" sz="2000" spc="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成员：田亦海</a:t>
            </a:r>
            <a:r>
              <a:rPr lang="en-US" altLang="zh-CN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(</a:t>
            </a: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组长</a:t>
            </a:r>
            <a:r>
              <a:rPr lang="en-US" altLang="zh-CN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)</a:t>
            </a:r>
            <a:r>
              <a:rPr lang="zh-CN" altLang="en-US" sz="2000" spc="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、徐翔宇、谢瑞阳、陈稷豪、额尔琪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6D83A0-FA03-3848-E0ED-D951E56411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86" y="2458204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0" grpId="0"/>
      <p:bldP spid="2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7903" y="1896965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709910" y="-1068124"/>
            <a:ext cx="10788097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022870" y="2391433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636000"/>
            <a:ext cx="47293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设计与开发</a:t>
            </a:r>
          </a:p>
        </p:txBody>
      </p:sp>
      <p:sp>
        <p:nvSpPr>
          <p:cNvPr id="6" name="矩形 5"/>
          <p:cNvSpPr/>
          <p:nvPr/>
        </p:nvSpPr>
        <p:spPr>
          <a:xfrm>
            <a:off x="449725" y="3160874"/>
            <a:ext cx="38298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DESIGN &amp; DEVELOP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9389DD4-0EB2-DA3F-E52C-C73327960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8" y="5493613"/>
            <a:ext cx="3459122" cy="136438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0153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47699" y="-400664"/>
            <a:ext cx="5661659" cy="536128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24500" y="2152650"/>
            <a:ext cx="7086600" cy="56191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2455599"/>
            <a:ext cx="238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>
                <a:cs typeface="+mn-ea"/>
                <a:sym typeface="+mn-lt"/>
              </a:rPr>
              <a:t>设计</a:t>
            </a:r>
          </a:p>
        </p:txBody>
      </p:sp>
      <p:sp>
        <p:nvSpPr>
          <p:cNvPr id="7" name="矩形 6"/>
          <p:cNvSpPr/>
          <p:nvPr/>
        </p:nvSpPr>
        <p:spPr>
          <a:xfrm>
            <a:off x="6141760" y="3429000"/>
            <a:ext cx="1144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Design</a:t>
            </a:r>
            <a:endParaRPr lang="zh-CN" altLang="en-US" sz="24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27811" y="4342616"/>
            <a:ext cx="5739200" cy="206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200" spc="300" dirty="0">
                <a:cs typeface="+mn-ea"/>
                <a:sym typeface="+mn-lt"/>
              </a:rPr>
              <a:t>    Aeye</a:t>
            </a:r>
            <a:r>
              <a:rPr lang="zh-CN" altLang="en-US" sz="2200" spc="300" dirty="0">
                <a:cs typeface="+mn-ea"/>
                <a:sym typeface="+mn-lt"/>
              </a:rPr>
              <a:t>系统的主要设计，包括功能模块、数据库设计、接口设计和用户界面设计</a:t>
            </a:r>
          </a:p>
          <a:p>
            <a:pPr>
              <a:lnSpc>
                <a:spcPct val="150000"/>
              </a:lnSpc>
            </a:pPr>
            <a:endParaRPr lang="zh-CN" altLang="en-US" sz="2200" spc="300" dirty="0">
              <a:cs typeface="+mn-ea"/>
              <a:sym typeface="+mn-lt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0232CF8-4150-B14F-008D-2DBF1544F8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91" y="265016"/>
            <a:ext cx="4405020" cy="43811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550550" y="416956"/>
            <a:ext cx="6910180" cy="617675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721682" y="525900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01  </a:t>
            </a:r>
            <a:r>
              <a:rPr lang="zh-CN" altLang="en-US" sz="2400" spc="300" dirty="0">
                <a:cs typeface="+mn-ea"/>
                <a:sym typeface="+mn-lt"/>
              </a:rPr>
              <a:t>实景识别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30233" y="1003743"/>
            <a:ext cx="480174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能够分析图像中的场景，描述环境特征。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60A2DAF-5169-AB00-A8AB-0461624D9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43" y="889179"/>
            <a:ext cx="5536537" cy="570453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E531F4-23F3-3AC2-97F0-B30B282CDA6C}"/>
              </a:ext>
            </a:extLst>
          </p:cNvPr>
          <p:cNvSpPr txBox="1"/>
          <p:nvPr/>
        </p:nvSpPr>
        <p:spPr>
          <a:xfrm>
            <a:off x="6721682" y="1538163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02  </a:t>
            </a:r>
            <a:r>
              <a:rPr lang="zh-CN" altLang="en-US" sz="2400" spc="300" dirty="0">
                <a:cs typeface="+mn-ea"/>
                <a:sym typeface="+mn-lt"/>
              </a:rPr>
              <a:t>文字识别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1740485-8FDA-6E42-00F3-BAF45CD268C3}"/>
              </a:ext>
            </a:extLst>
          </p:cNvPr>
          <p:cNvSpPr txBox="1"/>
          <p:nvPr/>
        </p:nvSpPr>
        <p:spPr>
          <a:xfrm>
            <a:off x="7230235" y="1984985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能够读取并转换图像中的文字到语音或文本，帮助用户阅读路标、公告等。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BA260F-1512-FCE9-C98C-D97A80BD512C}"/>
              </a:ext>
            </a:extLst>
          </p:cNvPr>
          <p:cNvSpPr txBox="1"/>
          <p:nvPr/>
        </p:nvSpPr>
        <p:spPr>
          <a:xfrm>
            <a:off x="6721683" y="2829588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03  </a:t>
            </a:r>
            <a:r>
              <a:rPr lang="zh-CN" altLang="en-US" sz="2400" spc="300" dirty="0">
                <a:cs typeface="+mn-ea"/>
                <a:sym typeface="+mn-lt"/>
              </a:rPr>
              <a:t>语音</a:t>
            </a:r>
            <a:r>
              <a:rPr lang="en-US" altLang="zh-CN" sz="2400" spc="300" dirty="0">
                <a:cs typeface="+mn-ea"/>
                <a:sym typeface="+mn-lt"/>
              </a:rPr>
              <a:t>/</a:t>
            </a:r>
            <a:r>
              <a:rPr lang="zh-CN" altLang="en-US" sz="2400" spc="300" dirty="0">
                <a:cs typeface="+mn-ea"/>
                <a:sym typeface="+mn-lt"/>
              </a:rPr>
              <a:t>文字问答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3499C53-7769-B9D9-D96F-4C3E2F9C5BEB}"/>
              </a:ext>
            </a:extLst>
          </p:cNvPr>
          <p:cNvSpPr txBox="1"/>
          <p:nvPr/>
        </p:nvSpPr>
        <p:spPr>
          <a:xfrm>
            <a:off x="7230235" y="3264865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用户可以使用语音或文字提问关于图像的内容，系统将返回相应的解释或信息。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A0A3AD3-93AA-5CD6-BF08-400E2ECB57E3}"/>
              </a:ext>
            </a:extLst>
          </p:cNvPr>
          <p:cNvSpPr txBox="1"/>
          <p:nvPr/>
        </p:nvSpPr>
        <p:spPr>
          <a:xfrm>
            <a:off x="6721682" y="4028632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04  </a:t>
            </a:r>
            <a:r>
              <a:rPr lang="zh-CN" altLang="en-US" sz="2400" spc="300" dirty="0">
                <a:cs typeface="+mn-ea"/>
                <a:sym typeface="+mn-lt"/>
              </a:rPr>
              <a:t>人脸识别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117A8E1-A7BA-8641-D3F6-23FBF1C5CE0F}"/>
              </a:ext>
            </a:extLst>
          </p:cNvPr>
          <p:cNvSpPr txBox="1"/>
          <p:nvPr/>
        </p:nvSpPr>
        <p:spPr>
          <a:xfrm>
            <a:off x="7230235" y="4468896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识别已知联系人或名人，帮助用户在社交场合中辨认他人。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C5DCCB-CBA2-EFCC-BF0E-FD47D263C661}"/>
              </a:ext>
            </a:extLst>
          </p:cNvPr>
          <p:cNvSpPr txBox="1"/>
          <p:nvPr/>
        </p:nvSpPr>
        <p:spPr>
          <a:xfrm>
            <a:off x="6721682" y="5288001"/>
            <a:ext cx="3761449" cy="507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05  </a:t>
            </a:r>
            <a:r>
              <a:rPr lang="zh-CN" altLang="en-US" sz="2400" spc="300" dirty="0">
                <a:cs typeface="+mn-ea"/>
                <a:sym typeface="+mn-lt"/>
              </a:rPr>
              <a:t>多段对话功能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650655A-3B0C-AEA3-0EA2-46CA9371E6F1}"/>
              </a:ext>
            </a:extLst>
          </p:cNvPr>
          <p:cNvSpPr txBox="1"/>
          <p:nvPr/>
        </p:nvSpPr>
        <p:spPr>
          <a:xfrm>
            <a:off x="7189235" y="5723590"/>
            <a:ext cx="480174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允许用户就一张图片提出多个问题，以获取更深入的信息。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67E5B53-79CC-B0F2-468A-3BEC2055A9B9}"/>
              </a:ext>
            </a:extLst>
          </p:cNvPr>
          <p:cNvSpPr txBox="1"/>
          <p:nvPr/>
        </p:nvSpPr>
        <p:spPr>
          <a:xfrm>
            <a:off x="559463" y="264290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设计：功能设计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24150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2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66487" y="-152400"/>
            <a:ext cx="10692235" cy="338343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059017" y="3864877"/>
            <a:ext cx="7354957" cy="32217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47019" y="1729304"/>
            <a:ext cx="2778952" cy="3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spc="300" dirty="0" err="1">
                <a:latin typeface="+mn-ea"/>
                <a:cs typeface="+mn-ea"/>
                <a:sym typeface="+mn-lt"/>
              </a:rPr>
              <a:t>AITalk</a:t>
            </a:r>
            <a:endParaRPr lang="en-US" altLang="zh-CN" sz="2400" b="1" spc="300" dirty="0">
              <a:latin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337642" y="2146882"/>
            <a:ext cx="370922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小程序进行实景识别，文字识别或自定义</a:t>
            </a:r>
            <a:r>
              <a:rPr lang="en-US" altLang="zh-CN" spc="300" dirty="0">
                <a:cs typeface="+mn-ea"/>
                <a:sym typeface="+mn-lt"/>
              </a:rPr>
              <a:t>prompt</a:t>
            </a:r>
            <a:r>
              <a:rPr lang="zh-CN" altLang="en-US" spc="300" dirty="0">
                <a:cs typeface="+mn-ea"/>
                <a:sym typeface="+mn-lt"/>
              </a:rPr>
              <a:t>的询问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665BDE4-FC56-3C20-6E61-059870BA6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936" y="4193095"/>
            <a:ext cx="6677957" cy="216247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16A7624-9045-145B-4CFD-BDE7CAB0274E}"/>
              </a:ext>
            </a:extLst>
          </p:cNvPr>
          <p:cNvSpPr txBox="1"/>
          <p:nvPr/>
        </p:nvSpPr>
        <p:spPr>
          <a:xfrm>
            <a:off x="490154" y="5274334"/>
            <a:ext cx="4160450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IOT</a:t>
            </a:r>
            <a:r>
              <a:rPr lang="zh-CN" altLang="en-US" spc="300" dirty="0">
                <a:cs typeface="+mn-ea"/>
                <a:sym typeface="+mn-lt"/>
              </a:rPr>
              <a:t>设备进行实景识别，文字识别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0488305-0F5F-A6D3-B497-FA0A6D31B189}"/>
              </a:ext>
            </a:extLst>
          </p:cNvPr>
          <p:cNvSpPr txBox="1"/>
          <p:nvPr/>
        </p:nvSpPr>
        <p:spPr>
          <a:xfrm>
            <a:off x="490154" y="4785563"/>
            <a:ext cx="2778952" cy="354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400" b="1" spc="300" dirty="0" err="1">
                <a:latin typeface="+mn-ea"/>
                <a:cs typeface="+mn-ea"/>
                <a:sym typeface="+mn-lt"/>
              </a:rPr>
              <a:t>VisionTalk</a:t>
            </a:r>
            <a:endParaRPr lang="en-US" altLang="zh-CN" sz="2400" b="1" spc="300" dirty="0">
              <a:latin typeface="+mn-ea"/>
              <a:cs typeface="+mn-ea"/>
              <a:sym typeface="+mn-lt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CA54F2BE-83E1-49B5-81E9-BCA8632406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6693"/>
            <a:ext cx="6918364" cy="2542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517AE02-750C-AC66-6D61-5D071668A1A0}"/>
              </a:ext>
            </a:extLst>
          </p:cNvPr>
          <p:cNvSpPr txBox="1"/>
          <p:nvPr/>
        </p:nvSpPr>
        <p:spPr>
          <a:xfrm>
            <a:off x="7225748" y="350377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设计：接口设计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779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1" grpId="0"/>
      <p:bldP spid="17" grpId="0"/>
      <p:bldP spid="18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86739" y="-370184"/>
            <a:ext cx="6682740" cy="3006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488616" y="-949981"/>
            <a:ext cx="5340207" cy="59411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9465" y="703025"/>
            <a:ext cx="127951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Architecture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3CF9A4-3A70-279B-0B3A-D739DDE2D2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8982" y="5353488"/>
            <a:ext cx="9469058" cy="13115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E818EC-E7A8-5E13-3A46-CCADB465C397}"/>
              </a:ext>
            </a:extLst>
          </p:cNvPr>
          <p:cNvSpPr txBox="1"/>
          <p:nvPr/>
        </p:nvSpPr>
        <p:spPr>
          <a:xfrm>
            <a:off x="2314544" y="833855"/>
            <a:ext cx="4109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Aeye系统架构有三部分</a:t>
            </a:r>
            <a:r>
              <a:rPr lang="en-US" altLang="zh-CN" sz="2000" dirty="0"/>
              <a:t>: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1149A5-B3F0-5BC7-B8D9-E2C87A7F3E51}"/>
              </a:ext>
            </a:extLst>
          </p:cNvPr>
          <p:cNvSpPr txBox="1"/>
          <p:nvPr/>
        </p:nvSpPr>
        <p:spPr>
          <a:xfrm>
            <a:off x="2781657" y="1196137"/>
            <a:ext cx="3115959" cy="12894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前端应用（或IoT设备）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后端服务（包括数据存储）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计算服务器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6279C9A-AB56-0F07-3AF2-C61FEFC6FB50}"/>
              </a:ext>
            </a:extLst>
          </p:cNvPr>
          <p:cNvSpPr txBox="1"/>
          <p:nvPr/>
        </p:nvSpPr>
        <p:spPr>
          <a:xfrm>
            <a:off x="6616933" y="192920"/>
            <a:ext cx="5121875" cy="4336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前端应用模块：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zh-CN" altLang="en-US" dirty="0"/>
              <a:t>用户界面、图像采集、语音或文字输入输出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后端服务模块：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网络请求处理、数据管理（图像与历史对话）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计算服务模块：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        自然语言处理、图像识别、人脸识别、文字识别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8789F26-8966-A374-D225-86192C321999}"/>
              </a:ext>
            </a:extLst>
          </p:cNvPr>
          <p:cNvSpPr/>
          <p:nvPr/>
        </p:nvSpPr>
        <p:spPr>
          <a:xfrm>
            <a:off x="-857526" y="3101340"/>
            <a:ext cx="6953526" cy="18898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13B4D68-A54F-5D77-57C2-B3CAEDBE4341}"/>
              </a:ext>
            </a:extLst>
          </p:cNvPr>
          <p:cNvSpPr txBox="1"/>
          <p:nvPr/>
        </p:nvSpPr>
        <p:spPr>
          <a:xfrm>
            <a:off x="121225" y="3190652"/>
            <a:ext cx="5759082" cy="1704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前端-后端接口：通过后端提供的网络API进行数据传输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后端-计算接口：使用redis数据库远程访问接口进行数据读写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A4B05A-4CDB-4B8D-B7C9-4E263953EE6E}"/>
              </a:ext>
            </a:extLst>
          </p:cNvPr>
          <p:cNvSpPr txBox="1"/>
          <p:nvPr/>
        </p:nvSpPr>
        <p:spPr>
          <a:xfrm>
            <a:off x="-485901" y="218537"/>
            <a:ext cx="4299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设计：架构设计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1313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13" grpId="0"/>
      <p:bldP spid="15" grpId="0"/>
      <p:bldP spid="17" grpId="0"/>
      <p:bldP spid="19" grpId="0" animBg="1"/>
      <p:bldP spid="21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68010" y="719847"/>
            <a:ext cx="235414" cy="5603239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601817" y="1333500"/>
            <a:ext cx="3284710" cy="9028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6773" y="1554069"/>
            <a:ext cx="354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微信小程序页面设计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1F6E103-E9D6-9A28-8AE2-0015E1A42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7957" y="366848"/>
            <a:ext cx="2860620" cy="612430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F49AB4B0-223A-A80E-23C6-115FFC38A3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75" b="-464"/>
          <a:stretch/>
        </p:blipFill>
        <p:spPr>
          <a:xfrm>
            <a:off x="888724" y="198783"/>
            <a:ext cx="3263887" cy="6124303"/>
          </a:xfrm>
          <a:prstGeom prst="rect">
            <a:avLst/>
          </a:prstGeom>
        </p:spPr>
      </p:pic>
      <p:sp>
        <p:nvSpPr>
          <p:cNvPr id="23" name="箭头: 右 22">
            <a:extLst>
              <a:ext uri="{FF2B5EF4-FFF2-40B4-BE49-F238E27FC236}">
                <a16:creationId xmlns:a16="http://schemas.microsoft.com/office/drawing/2014/main" id="{8A5FE2F3-F3B2-737F-0F47-9D0D23C23228}"/>
              </a:ext>
            </a:extLst>
          </p:cNvPr>
          <p:cNvSpPr/>
          <p:nvPr/>
        </p:nvSpPr>
        <p:spPr>
          <a:xfrm>
            <a:off x="5194496" y="3273700"/>
            <a:ext cx="2126974" cy="4534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61192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1500" y="612843"/>
            <a:ext cx="263618" cy="5580269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4688" y="1394460"/>
            <a:ext cx="3284710" cy="9028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744116" y="1615029"/>
            <a:ext cx="3540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微信小程序页面设计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8A5FE2F3-F3B2-737F-0F47-9D0D23C23228}"/>
              </a:ext>
            </a:extLst>
          </p:cNvPr>
          <p:cNvSpPr/>
          <p:nvPr/>
        </p:nvSpPr>
        <p:spPr>
          <a:xfrm>
            <a:off x="5383974" y="3271794"/>
            <a:ext cx="2126974" cy="45347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88DCF0-715E-A1FD-66CB-59A6047B7A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330"/>
          <a:stretch/>
        </p:blipFill>
        <p:spPr>
          <a:xfrm>
            <a:off x="982829" y="354287"/>
            <a:ext cx="3342322" cy="58388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8AEDE7D-88E8-9780-BC0C-D1B42217CED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45" t="778"/>
          <a:stretch/>
        </p:blipFill>
        <p:spPr>
          <a:xfrm>
            <a:off x="8569772" y="410526"/>
            <a:ext cx="2787110" cy="60369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23262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2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9867" y="-385424"/>
            <a:ext cx="4509813" cy="503362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03295" y="2686050"/>
            <a:ext cx="7314585" cy="56191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07480" y="3015330"/>
            <a:ext cx="23812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spc="300" dirty="0">
                <a:cs typeface="+mn-ea"/>
                <a:sym typeface="+mn-lt"/>
              </a:rPr>
              <a:t>开发</a:t>
            </a:r>
          </a:p>
        </p:txBody>
      </p:sp>
      <p:sp>
        <p:nvSpPr>
          <p:cNvPr id="7" name="矩形 6"/>
          <p:cNvSpPr/>
          <p:nvPr/>
        </p:nvSpPr>
        <p:spPr>
          <a:xfrm>
            <a:off x="6507480" y="4084333"/>
            <a:ext cx="1638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cs typeface="+mn-ea"/>
                <a:sym typeface="+mn-lt"/>
              </a:rPr>
              <a:t>DEVELOP</a:t>
            </a:r>
            <a:endParaRPr lang="zh-CN" altLang="en-US" sz="2400" dirty="0">
              <a:cs typeface="+mn-ea"/>
              <a:sym typeface="+mn-lt"/>
            </a:endParaRPr>
          </a:p>
        </p:txBody>
      </p:sp>
      <p:pic>
        <p:nvPicPr>
          <p:cNvPr id="23554" name="Picture 2" descr="develop 的图像结果">
            <a:extLst>
              <a:ext uri="{FF2B5EF4-FFF2-40B4-BE49-F238E27FC236}">
                <a16:creationId xmlns:a16="http://schemas.microsoft.com/office/drawing/2014/main" id="{EF42B91C-013F-B955-1632-B32576927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445" y="558656"/>
            <a:ext cx="3348656" cy="352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8729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0774067" cy="670941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7725" y="650555"/>
            <a:ext cx="38211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开发：前端应用模块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169940" y="1619902"/>
            <a:ext cx="317817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cs typeface="+mn-ea"/>
                <a:sym typeface="+mn-lt"/>
              </a:rPr>
              <a:t>    </a:t>
            </a:r>
            <a:r>
              <a:rPr lang="zh-CN" altLang="en-US" spc="300" dirty="0">
                <a:cs typeface="+mn-ea"/>
                <a:sym typeface="+mn-lt"/>
              </a:rPr>
              <a:t>用户界面：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采用语音或文字，和触摸操作，支持用户命令输入和信息反馈。</a:t>
            </a:r>
          </a:p>
          <a:p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图像采集：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调用设备摄像头，或上传本地照片</a:t>
            </a:r>
          </a:p>
          <a:p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前端设备：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可以选用微信小程序、</a:t>
            </a:r>
            <a:r>
              <a:rPr lang="en-US" altLang="zh-CN" spc="300" dirty="0" err="1">
                <a:cs typeface="+mn-ea"/>
                <a:sym typeface="+mn-lt"/>
              </a:rPr>
              <a:t>Hololens</a:t>
            </a:r>
            <a:r>
              <a:rPr lang="zh-CN" altLang="en-US" spc="300" dirty="0">
                <a:cs typeface="+mn-ea"/>
                <a:sym typeface="+mn-lt"/>
              </a:rPr>
              <a:t>智能眼镜、  树莓派作为前端设备。 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7B8AC612-A4E9-96F5-9B5E-8D8161527F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056" y="527853"/>
            <a:ext cx="6422583" cy="5644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177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0742973" cy="661200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82728" y="501318"/>
            <a:ext cx="38635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开发：后端服务模块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074542" y="1485778"/>
            <a:ext cx="25911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pc="300" dirty="0">
                <a:cs typeface="+mn-ea"/>
                <a:sym typeface="+mn-lt"/>
              </a:rPr>
              <a:t>前端网络调用的处理：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采用</a:t>
            </a:r>
            <a:r>
              <a:rPr lang="en-US" altLang="zh-CN" spc="300" dirty="0" err="1">
                <a:cs typeface="+mn-ea"/>
                <a:sym typeface="+mn-lt"/>
              </a:rPr>
              <a:t>SpringBoot</a:t>
            </a:r>
            <a:r>
              <a:rPr lang="zh-CN" altLang="en-US" spc="300" dirty="0">
                <a:cs typeface="+mn-ea"/>
                <a:sym typeface="+mn-lt"/>
              </a:rPr>
              <a:t>框架</a:t>
            </a:r>
          </a:p>
          <a:p>
            <a:pPr algn="ctr"/>
            <a:endParaRPr lang="zh-CN" altLang="en-US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重要数据存储：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人脸图片本地存储、人脸名称、对话记录</a:t>
            </a:r>
            <a:r>
              <a:rPr lang="en-US" altLang="zh-CN" spc="300" dirty="0" err="1">
                <a:cs typeface="+mn-ea"/>
                <a:sym typeface="+mn-lt"/>
              </a:rPr>
              <a:t>mysql</a:t>
            </a:r>
            <a:r>
              <a:rPr lang="zh-CN" altLang="en-US" spc="300" dirty="0">
                <a:cs typeface="+mn-ea"/>
                <a:sym typeface="+mn-lt"/>
              </a:rPr>
              <a:t>存储</a:t>
            </a:r>
          </a:p>
          <a:p>
            <a:pPr algn="ctr"/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高速数据存储：</a:t>
            </a:r>
            <a:r>
              <a:rPr lang="en-US" altLang="zh-CN" spc="300" dirty="0" err="1">
                <a:cs typeface="+mn-ea"/>
                <a:sym typeface="+mn-lt"/>
              </a:rPr>
              <a:t>redis</a:t>
            </a:r>
            <a:r>
              <a:rPr lang="zh-CN" altLang="en-US" spc="300" dirty="0">
                <a:cs typeface="+mn-ea"/>
                <a:sym typeface="+mn-lt"/>
              </a:rPr>
              <a:t>数据库，</a:t>
            </a:r>
            <a:endParaRPr lang="en-US" altLang="zh-CN" spc="300" dirty="0">
              <a:cs typeface="+mn-ea"/>
              <a:sym typeface="+mn-lt"/>
            </a:endParaRPr>
          </a:p>
          <a:p>
            <a:pPr algn="ctr"/>
            <a:r>
              <a:rPr lang="zh-CN" altLang="en-US" spc="300" dirty="0">
                <a:cs typeface="+mn-ea"/>
                <a:sym typeface="+mn-lt"/>
              </a:rPr>
              <a:t>①缓存用户登录信息②作为消息队列，供计算服务端查询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1A42C-16BE-6E2A-88AF-5917F0C44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3348" y="417444"/>
            <a:ext cx="2775924" cy="579228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AF783C-292E-068C-67D1-1CC011FEF63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528" y="1401904"/>
            <a:ext cx="4052189" cy="169238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A29891E-F68C-3410-6818-C650370070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527" y="3429000"/>
            <a:ext cx="3612193" cy="20270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7805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69D1DBF8-2A70-EF26-D26F-5280492B550B}"/>
              </a:ext>
            </a:extLst>
          </p:cNvPr>
          <p:cNvSpPr/>
          <p:nvPr/>
        </p:nvSpPr>
        <p:spPr>
          <a:xfrm>
            <a:off x="4487920" y="-34236"/>
            <a:ext cx="5260798" cy="6892235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595273" y="3978045"/>
            <a:ext cx="13933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400" b="1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目录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02018" y="4793895"/>
            <a:ext cx="3686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CONTENTES</a:t>
            </a:r>
            <a:endParaRPr lang="zh-CN" altLang="en-US" sz="4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499429" y="-580571"/>
            <a:ext cx="5260798" cy="808461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633861" y="4840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56651" y="544396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团队分工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633861" y="15889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56651" y="1649296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需求分析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633861" y="26938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656651" y="2754196"/>
            <a:ext cx="2689280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设计与开发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5633861" y="3737197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56651" y="3797540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迭代</a:t>
            </a:r>
          </a:p>
        </p:txBody>
      </p:sp>
      <p:sp>
        <p:nvSpPr>
          <p:cNvPr id="18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AA5494-8703-4DAF-9254-D5FE3C315713}"/>
              </a:ext>
            </a:extLst>
          </p:cNvPr>
          <p:cNvSpPr txBox="1"/>
          <p:nvPr/>
        </p:nvSpPr>
        <p:spPr>
          <a:xfrm>
            <a:off x="5633860" y="4841098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75924EA-AF98-4097-A6F3-5BE716F68F01}"/>
              </a:ext>
            </a:extLst>
          </p:cNvPr>
          <p:cNvSpPr txBox="1"/>
          <p:nvPr/>
        </p:nvSpPr>
        <p:spPr>
          <a:xfrm>
            <a:off x="6656651" y="4901441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测试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5337836B-8E60-6F83-6458-5D2452D49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17" y="618975"/>
            <a:ext cx="3459122" cy="1364387"/>
          </a:xfrm>
          <a:prstGeom prst="rect">
            <a:avLst/>
          </a:prstGeom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200CAB57-C546-3651-6C22-1605DCFD2C60}"/>
              </a:ext>
            </a:extLst>
          </p:cNvPr>
          <p:cNvSpPr txBox="1"/>
          <p:nvPr/>
        </p:nvSpPr>
        <p:spPr>
          <a:xfrm>
            <a:off x="5633860" y="5884654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0457A34-26AF-BE25-BB20-BFB4B7AFE16D}"/>
              </a:ext>
            </a:extLst>
          </p:cNvPr>
          <p:cNvSpPr txBox="1"/>
          <p:nvPr/>
        </p:nvSpPr>
        <p:spPr>
          <a:xfrm>
            <a:off x="6656651" y="5944997"/>
            <a:ext cx="2391933" cy="573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pc="300" dirty="0">
                <a:cs typeface="+mn-ea"/>
                <a:sym typeface="+mn-lt"/>
              </a:rPr>
              <a:t>最终产品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590E5A3-CCA5-2762-D1AE-5A4FA33E65E8}"/>
              </a:ext>
            </a:extLst>
          </p:cNvPr>
          <p:cNvSpPr txBox="1"/>
          <p:nvPr/>
        </p:nvSpPr>
        <p:spPr>
          <a:xfrm>
            <a:off x="5653549" y="4840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0E0D6E5-AE0F-9A93-3F17-C26C9EF9DCC1}"/>
              </a:ext>
            </a:extLst>
          </p:cNvPr>
          <p:cNvSpPr txBox="1"/>
          <p:nvPr/>
        </p:nvSpPr>
        <p:spPr>
          <a:xfrm>
            <a:off x="5653549" y="15889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02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109351-62F6-FC93-33BA-7F0B0CFE6C97}"/>
              </a:ext>
            </a:extLst>
          </p:cNvPr>
          <p:cNvSpPr txBox="1"/>
          <p:nvPr/>
        </p:nvSpPr>
        <p:spPr>
          <a:xfrm>
            <a:off x="5653549" y="2693853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03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41623E8-AA30-A0AC-2F65-1EAC64AF80EB}"/>
              </a:ext>
            </a:extLst>
          </p:cNvPr>
          <p:cNvSpPr txBox="1"/>
          <p:nvPr/>
        </p:nvSpPr>
        <p:spPr>
          <a:xfrm>
            <a:off x="5653549" y="3737197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04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61A473-D407-F7A5-56E2-35F094E78A4A}"/>
              </a:ext>
            </a:extLst>
          </p:cNvPr>
          <p:cNvSpPr txBox="1"/>
          <p:nvPr/>
        </p:nvSpPr>
        <p:spPr>
          <a:xfrm>
            <a:off x="5653548" y="4841098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05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C7A24B-3F5C-C10D-C6A9-2C9113873342}"/>
              </a:ext>
            </a:extLst>
          </p:cNvPr>
          <p:cNvSpPr txBox="1"/>
          <p:nvPr/>
        </p:nvSpPr>
        <p:spPr>
          <a:xfrm>
            <a:off x="5653548" y="5884654"/>
            <a:ext cx="884903" cy="693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06</a:t>
            </a:r>
            <a:endParaRPr lang="zh-CN" altLang="en-US" sz="40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9" grpId="0"/>
      <p:bldP spid="20" grpId="0"/>
      <p:bldP spid="26" grpId="0"/>
      <p:bldP spid="27" grpId="0"/>
      <p:bldP spid="15" grpId="0"/>
      <p:bldP spid="16" grpId="0"/>
      <p:bldP spid="17" grpId="0"/>
      <p:bldP spid="21" grpId="0"/>
      <p:bldP spid="23" grpId="0"/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24513" y="-171451"/>
            <a:ext cx="11729217" cy="655237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9747" y="518989"/>
            <a:ext cx="35656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300" dirty="0">
                <a:cs typeface="+mn-ea"/>
                <a:sym typeface="+mn-lt"/>
              </a:rPr>
              <a:t> 开发：计算服务器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58327" y="1449408"/>
            <a:ext cx="25911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pc="300" dirty="0">
                <a:cs typeface="+mn-ea"/>
                <a:sym typeface="+mn-lt"/>
              </a:rPr>
              <a:t>    自然语言处理：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使用多模态大语言模型与用户交互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图片处理：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使用多模态大语言模型，处理图片信息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人脸识别：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使用人脸检测</a:t>
            </a:r>
            <a:r>
              <a:rPr lang="en-US" altLang="zh-CN" spc="300" dirty="0">
                <a:cs typeface="+mn-ea"/>
                <a:sym typeface="+mn-lt"/>
              </a:rPr>
              <a:t>+</a:t>
            </a:r>
            <a:r>
              <a:rPr lang="zh-CN" altLang="en-US" spc="300" dirty="0">
                <a:cs typeface="+mn-ea"/>
                <a:sym typeface="+mn-lt"/>
              </a:rPr>
              <a:t>特征计算匹配，进行人脸识别</a:t>
            </a:r>
            <a:endParaRPr lang="en-US" altLang="zh-CN" spc="300" dirty="0">
              <a:cs typeface="+mn-ea"/>
              <a:sym typeface="+mn-lt"/>
            </a:endParaRPr>
          </a:p>
          <a:p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    数据库查询：</a:t>
            </a:r>
            <a:endParaRPr lang="en-US" altLang="zh-CN" spc="300" dirty="0">
              <a:cs typeface="+mn-ea"/>
              <a:sym typeface="+mn-lt"/>
            </a:endParaRPr>
          </a:p>
          <a:p>
            <a:r>
              <a:rPr lang="zh-CN" altLang="en-US" spc="300" dirty="0">
                <a:cs typeface="+mn-ea"/>
                <a:sym typeface="+mn-lt"/>
              </a:rPr>
              <a:t>轮询</a:t>
            </a:r>
            <a:r>
              <a:rPr lang="en-US" altLang="zh-CN" spc="300" dirty="0" err="1">
                <a:cs typeface="+mn-ea"/>
                <a:sym typeface="+mn-lt"/>
              </a:rPr>
              <a:t>redis</a:t>
            </a:r>
            <a:r>
              <a:rPr lang="zh-CN" altLang="en-US" spc="300" dirty="0">
                <a:cs typeface="+mn-ea"/>
                <a:sym typeface="+mn-lt"/>
              </a:rPr>
              <a:t>数据库，获取消息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805B54-906C-AA31-1397-C36A9E662F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811" y="1401527"/>
            <a:ext cx="8246510" cy="45721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068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6358" y="-662963"/>
            <a:ext cx="2407822" cy="247652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90762" y="2738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481220" y="2735768"/>
            <a:ext cx="293909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在</a:t>
            </a:r>
            <a:r>
              <a:rPr lang="en-US" altLang="zh-CN" dirty="0">
                <a:latin typeface="+mn-ea"/>
              </a:rPr>
              <a:t>hugging face</a:t>
            </a:r>
            <a:r>
              <a:rPr lang="zh-CN" altLang="en-US" dirty="0">
                <a:latin typeface="+mn-ea"/>
              </a:rPr>
              <a:t>的</a:t>
            </a:r>
            <a:r>
              <a:rPr lang="en-US" altLang="zh-CN" dirty="0">
                <a:latin typeface="+mn-ea"/>
              </a:rPr>
              <a:t>visual question answering</a:t>
            </a:r>
            <a:r>
              <a:rPr lang="zh-CN" altLang="en-US" dirty="0">
                <a:latin typeface="+mn-ea"/>
              </a:rPr>
              <a:t>模块内，</a:t>
            </a:r>
            <a:r>
              <a:rPr lang="en-US" altLang="zh-CN" dirty="0">
                <a:latin typeface="+mn-ea"/>
              </a:rPr>
              <a:t>MiniCPM-Llama3-V 2.5</a:t>
            </a:r>
            <a:r>
              <a:rPr lang="zh-CN" altLang="en-US" dirty="0">
                <a:latin typeface="+mn-ea"/>
              </a:rPr>
              <a:t>是近期发布的下载量最多的多模态大模型。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CE4F8A-CE4F-0A6C-9ED0-B0D888D836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370" y="1195195"/>
            <a:ext cx="8517249" cy="426548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71855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309539" y="380999"/>
            <a:ext cx="9349311" cy="614362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589588" y="799597"/>
            <a:ext cx="4648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cs typeface="+mn-ea"/>
                <a:sym typeface="+mn-lt"/>
              </a:rPr>
              <a:t>🔥领先的性能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14328" y="3250383"/>
            <a:ext cx="52649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pc="300" dirty="0">
                <a:cs typeface="+mn-ea"/>
                <a:sym typeface="+mn-lt"/>
              </a:rPr>
              <a:t> </a:t>
            </a:r>
            <a:r>
              <a:rPr lang="zh-CN" altLang="en-US" sz="2800" spc="300" dirty="0">
                <a:cs typeface="+mn-ea"/>
                <a:sym typeface="+mn-lt"/>
              </a:rPr>
              <a:t>💪 优秀的 </a:t>
            </a:r>
            <a:r>
              <a:rPr lang="en-US" altLang="zh-CN" sz="2800" spc="300" dirty="0">
                <a:cs typeface="+mn-ea"/>
                <a:sym typeface="+mn-lt"/>
              </a:rPr>
              <a:t>OCR </a:t>
            </a:r>
            <a:r>
              <a:rPr lang="zh-CN" altLang="en-US" sz="2800" spc="300" dirty="0">
                <a:cs typeface="+mn-ea"/>
                <a:sym typeface="+mn-lt"/>
              </a:rPr>
              <a:t>能力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32425" y="1324771"/>
            <a:ext cx="49086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>
                <a:latin typeface="+mn-ea"/>
                <a:cs typeface="+mn-ea"/>
                <a:sym typeface="+mn-lt"/>
              </a:rPr>
              <a:t>MiniCPM-Llama3-V 2.5 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以 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8B 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量级的大小超过了 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GPT-4V-1106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Gemini Pro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Claude 3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 err="1">
                <a:latin typeface="+mn-ea"/>
                <a:cs typeface="+mn-ea"/>
                <a:sym typeface="+mn-lt"/>
              </a:rPr>
              <a:t>Qwen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-VL-Max 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等主流商用闭源多模态大模型，大幅超越基于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Llama 3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构建的其他多模态大模型。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589588" y="5652154"/>
            <a:ext cx="3741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pc="300" dirty="0">
                <a:cs typeface="+mn-ea"/>
                <a:sym typeface="+mn-lt"/>
              </a:rPr>
              <a:t>🏆 可信行为</a:t>
            </a:r>
            <a:endParaRPr lang="zh-CN" altLang="en-US" sz="2800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132425" y="3796387"/>
            <a:ext cx="50114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latin typeface="+mn-ea"/>
                <a:cs typeface="+mn-ea"/>
                <a:sym typeface="+mn-lt"/>
              </a:rPr>
              <a:t>MiniCPM-Llama3-V 2.5 </a:t>
            </a:r>
            <a:r>
              <a:rPr lang="en-US" altLang="zh-CN" spc="300" dirty="0" err="1">
                <a:latin typeface="+mn-ea"/>
                <a:cs typeface="+mn-ea"/>
                <a:sym typeface="+mn-lt"/>
              </a:rPr>
              <a:t>OCRBench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 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得分超越 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GPT-4o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GPT-4V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Gemini Pro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、</a:t>
            </a:r>
            <a:r>
              <a:rPr lang="en-US" altLang="zh-CN" spc="300" dirty="0" err="1">
                <a:latin typeface="+mn-ea"/>
                <a:cs typeface="+mn-ea"/>
                <a:sym typeface="+mn-lt"/>
              </a:rPr>
              <a:t>Qwen</a:t>
            </a:r>
            <a:r>
              <a:rPr lang="en-US" altLang="zh-CN" spc="300" dirty="0">
                <a:latin typeface="+mn-ea"/>
                <a:cs typeface="+mn-ea"/>
                <a:sym typeface="+mn-lt"/>
              </a:rPr>
              <a:t>-VL-Max 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等商用闭源模型，达到最佳水平，具有更好的多模态交互体感。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4436D4D-A078-0BE6-B787-0328981A47CC}"/>
              </a:ext>
            </a:extLst>
          </p:cNvPr>
          <p:cNvSpPr/>
          <p:nvPr/>
        </p:nvSpPr>
        <p:spPr>
          <a:xfrm>
            <a:off x="518569" y="-597579"/>
            <a:ext cx="2407511" cy="235780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D3F250-1DF2-E8AD-C23E-343F6997F380}"/>
              </a:ext>
            </a:extLst>
          </p:cNvPr>
          <p:cNvSpPr txBox="1"/>
          <p:nvPr/>
        </p:nvSpPr>
        <p:spPr>
          <a:xfrm>
            <a:off x="790762" y="2587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1271A02-F89A-B6CD-42F3-307A7E088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731" y="2383202"/>
            <a:ext cx="5738467" cy="401576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6816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12" grpId="0"/>
      <p:bldP spid="13" grpId="0"/>
      <p:bldP spid="14" grpId="0"/>
      <p:bldP spid="17" grpId="0" animBg="1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F1D1B3C-67B6-BF0A-F0F3-8D10FBCAF641}"/>
              </a:ext>
            </a:extLst>
          </p:cNvPr>
          <p:cNvSpPr/>
          <p:nvPr/>
        </p:nvSpPr>
        <p:spPr>
          <a:xfrm>
            <a:off x="518569" y="-597579"/>
            <a:ext cx="2407511" cy="235780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3B12F7-76C7-A9CA-1321-11EF8F887B95}"/>
              </a:ext>
            </a:extLst>
          </p:cNvPr>
          <p:cNvSpPr txBox="1"/>
          <p:nvPr/>
        </p:nvSpPr>
        <p:spPr>
          <a:xfrm>
            <a:off x="790762" y="258700"/>
            <a:ext cx="35826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多模态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大模型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405020" y="2385248"/>
            <a:ext cx="2333252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在图片理解上有卓越的表项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EA01B5-C671-55FE-6F32-344B14350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272" y="2089716"/>
            <a:ext cx="9453728" cy="483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2E935C6-2EDE-BEA3-0B58-D048C18D60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384" y="2849543"/>
            <a:ext cx="11612596" cy="383911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1C1892E-23F3-320B-76A0-F5720DCAB4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810" y="69575"/>
            <a:ext cx="1145174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6848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41680" y="-418388"/>
            <a:ext cx="2824480" cy="134819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30463" y="127532"/>
            <a:ext cx="3582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模型比较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4D914E2-DABB-D994-3C07-F809EA357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71" y="1124723"/>
            <a:ext cx="11201258" cy="5504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27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05070" y="-446682"/>
            <a:ext cx="1724770" cy="219420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2675" y="281840"/>
            <a:ext cx="21515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300" dirty="0">
                <a:cs typeface="+mn-ea"/>
                <a:sym typeface="+mn-lt"/>
              </a:rPr>
              <a:t>人脸</a:t>
            </a:r>
            <a:endParaRPr lang="en-US" altLang="zh-CN" sz="4000" b="1" spc="300" dirty="0">
              <a:cs typeface="+mn-ea"/>
              <a:sym typeface="+mn-lt"/>
            </a:endParaRPr>
          </a:p>
          <a:p>
            <a:r>
              <a:rPr lang="zh-CN" altLang="en-US" sz="4000" b="1" spc="300" dirty="0">
                <a:cs typeface="+mn-ea"/>
                <a:sym typeface="+mn-lt"/>
              </a:rPr>
              <a:t>识别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524131" y="2708522"/>
            <a:ext cx="3291840" cy="33673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我们在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人脸目标检测使用了</a:t>
            </a:r>
            <a:r>
              <a:rPr lang="en-US" altLang="zh-CN" dirty="0" err="1">
                <a:latin typeface="+mn-ea"/>
              </a:rPr>
              <a:t>Retinaface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特征向量提取采用了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+mn-ea"/>
              </a:rPr>
              <a:t>facenet</a:t>
            </a:r>
            <a:r>
              <a:rPr lang="zh-CN" altLang="en-US" dirty="0">
                <a:latin typeface="+mn-ea"/>
              </a:rPr>
              <a:t>，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设计了用户个人数据集。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人脸识别效果表现的很好。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914687-0B2F-0E5A-6B33-973D078AC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6173" y="378274"/>
            <a:ext cx="7622816" cy="40139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9DBB72-FD2F-3E9D-F80E-90132BA6F5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173" y="4921648"/>
            <a:ext cx="7622816" cy="14741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37515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9953" y="-624184"/>
            <a:ext cx="8007393" cy="5673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90719" y="2072640"/>
            <a:ext cx="8293101" cy="584138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64" y="2535926"/>
            <a:ext cx="22945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b="1" spc="300" dirty="0">
                <a:cs typeface="+mn-ea"/>
                <a:sym typeface="+mn-lt"/>
              </a:rPr>
              <a:t>04</a:t>
            </a:r>
            <a:endParaRPr lang="zh-CN" altLang="en-US" sz="9600" b="1" spc="300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501277" y="3864573"/>
            <a:ext cx="2205524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spc="300" dirty="0">
                <a:cs typeface="+mn-ea"/>
                <a:sym typeface="+mn-lt"/>
              </a:rPr>
              <a:t>Aeye</a:t>
            </a:r>
            <a:r>
              <a:rPr lang="zh-CN" altLang="en-US" sz="2000" spc="300" dirty="0">
                <a:cs typeface="+mn-ea"/>
                <a:sym typeface="+mn-lt"/>
              </a:rPr>
              <a:t>开发过程</a:t>
            </a:r>
            <a:endParaRPr lang="en-US" altLang="zh-CN" sz="2000" spc="300" dirty="0"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2000" spc="300" dirty="0">
                <a:cs typeface="+mn-ea"/>
                <a:sym typeface="+mn-lt"/>
              </a:rPr>
              <a:t> 敏捷开发实践</a:t>
            </a:r>
          </a:p>
        </p:txBody>
      </p:sp>
      <p:pic>
        <p:nvPicPr>
          <p:cNvPr id="1026" name="Picture 2" descr="免费 便携式计算机前的黑色农场的眼镜 素材图片">
            <a:extLst>
              <a:ext uri="{FF2B5EF4-FFF2-40B4-BE49-F238E27FC236}">
                <a16:creationId xmlns:a16="http://schemas.microsoft.com/office/drawing/2014/main" id="{268DD42E-1910-3007-F404-AB47D4E330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6" r="11339"/>
          <a:stretch/>
        </p:blipFill>
        <p:spPr bwMode="auto">
          <a:xfrm>
            <a:off x="260037" y="620766"/>
            <a:ext cx="3931921" cy="383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0386CFA-EF8D-EF68-C687-50169EB6B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9142" y="5547361"/>
            <a:ext cx="3322858" cy="131064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F15F9A-334B-00E9-D29B-897AFF2F9CB7}"/>
              </a:ext>
            </a:extLst>
          </p:cNvPr>
          <p:cNvSpPr txBox="1"/>
          <p:nvPr/>
        </p:nvSpPr>
        <p:spPr>
          <a:xfrm>
            <a:off x="8501277" y="2708952"/>
            <a:ext cx="297688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spc="300" dirty="0">
                <a:cs typeface="+mn-ea"/>
                <a:sym typeface="+mn-lt"/>
              </a:rPr>
              <a:t>迭代</a:t>
            </a:r>
            <a:endParaRPr lang="zh-CN" altLang="en-US" sz="6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67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1365AC6-EA44-0BFF-8CBC-FBD2E357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253" y="430632"/>
            <a:ext cx="8444266" cy="599673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DA7488F-9C36-CAD7-2B48-603223CAC704}"/>
              </a:ext>
            </a:extLst>
          </p:cNvPr>
          <p:cNvSpPr txBox="1"/>
          <p:nvPr/>
        </p:nvSpPr>
        <p:spPr>
          <a:xfrm>
            <a:off x="132732" y="1026158"/>
            <a:ext cx="33305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敏捷开发：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Product Backlog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A39CD41-A06F-5C0E-1C65-C70D3170CA87}"/>
              </a:ext>
            </a:extLst>
          </p:cNvPr>
          <p:cNvSpPr/>
          <p:nvPr/>
        </p:nvSpPr>
        <p:spPr>
          <a:xfrm>
            <a:off x="-294640" y="843475"/>
            <a:ext cx="3657600" cy="131947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3244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8D6482E-05DF-463C-21F0-5A92D56EE0AC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第一次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052553-3277-3727-B92A-E370D0C86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760" y="2763091"/>
            <a:ext cx="10678160" cy="283035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73BAF8-5C9A-1829-5CF5-936C741A797F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26119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49EF9A-368B-3CB1-E51D-25444173E8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9" y="1879601"/>
            <a:ext cx="9011527" cy="434935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1ACB47C-FC09-03CC-18C3-88B43713A08D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第二次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AB26A24-F0C0-4638-0F2E-1B1DFE3E348B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02617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4850" y="1847850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002794" y="-1057189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683168" y="2321004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3800" b="1" spc="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01</a:t>
            </a:r>
            <a:endParaRPr lang="zh-CN" altLang="en-US" sz="13800" b="1" spc="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69428" y="3428999"/>
            <a:ext cx="38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spc="300">
                <a:latin typeface="汉真广标" pitchFamily="49" charset="-122"/>
                <a:ea typeface="汉真广标" pitchFamily="49" charset="-122"/>
              </a:defRPr>
            </a:lvl1pPr>
          </a:lstStyle>
          <a:p>
            <a:r>
              <a:rPr lang="zh-CN" altLang="en-US" b="1" dirty="0">
                <a:latin typeface="+mj-ea"/>
                <a:ea typeface="+mj-ea"/>
                <a:cs typeface="+mn-ea"/>
                <a:sym typeface="+mn-lt"/>
              </a:rPr>
              <a:t>团队分工</a:t>
            </a:r>
          </a:p>
        </p:txBody>
      </p:sp>
      <p:sp>
        <p:nvSpPr>
          <p:cNvPr id="7" name="矩形 6"/>
          <p:cNvSpPr/>
          <p:nvPr/>
        </p:nvSpPr>
        <p:spPr>
          <a:xfrm>
            <a:off x="1700263" y="3090445"/>
            <a:ext cx="11641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TEAM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FE428C-DFFC-C8FD-D741-C2F82DC44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5020" y="5251099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397CACF-5261-043F-1B99-62B5BCB8C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87" y="2327102"/>
            <a:ext cx="11174826" cy="34234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E41C1B-048E-936B-5B77-2A42B6691F79}"/>
              </a:ext>
            </a:extLst>
          </p:cNvPr>
          <p:cNvSpPr txBox="1"/>
          <p:nvPr/>
        </p:nvSpPr>
        <p:spPr>
          <a:xfrm>
            <a:off x="711200" y="310447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第三次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AC31B4-2169-42D8-8728-153CEE4E00D5}"/>
              </a:ext>
            </a:extLst>
          </p:cNvPr>
          <p:cNvSpPr/>
          <p:nvPr/>
        </p:nvSpPr>
        <p:spPr>
          <a:xfrm>
            <a:off x="457200" y="-1087156"/>
            <a:ext cx="2998966" cy="258067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5128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DD84EFA-76CB-B5EB-BC23-EA981AA1268D}"/>
              </a:ext>
            </a:extLst>
          </p:cNvPr>
          <p:cNvSpPr txBox="1"/>
          <p:nvPr/>
        </p:nvSpPr>
        <p:spPr>
          <a:xfrm>
            <a:off x="629037" y="341342"/>
            <a:ext cx="30784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zh-CN" altLang="en-US" sz="2800" b="1" dirty="0">
                <a:latin typeface="+mn-ea"/>
              </a:rPr>
              <a:t>第四次 </a:t>
            </a:r>
            <a:r>
              <a:rPr lang="en-US" altLang="zh-CN" sz="2800" b="1" dirty="0">
                <a:latin typeface="+mn-ea"/>
              </a:rPr>
              <a:t>Sprint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1229F0-687D-99C4-ECFC-49FD34776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240" y="2004259"/>
            <a:ext cx="11145520" cy="42884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DCEB1BDD-7F15-EAB7-66CD-AFD47809B82C}"/>
              </a:ext>
            </a:extLst>
          </p:cNvPr>
          <p:cNvSpPr/>
          <p:nvPr/>
        </p:nvSpPr>
        <p:spPr>
          <a:xfrm>
            <a:off x="401320" y="-267498"/>
            <a:ext cx="2931160" cy="183213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380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71515450-F05D-E57D-0751-185CCD1F7A5B}"/>
              </a:ext>
            </a:extLst>
          </p:cNvPr>
          <p:cNvSpPr txBox="1"/>
          <p:nvPr/>
        </p:nvSpPr>
        <p:spPr>
          <a:xfrm>
            <a:off x="257931" y="425789"/>
            <a:ext cx="4192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+mn-ea"/>
              </a:rPr>
              <a:t>敏捷开发</a:t>
            </a:r>
            <a:endParaRPr lang="en-US" altLang="zh-CN" sz="2800" b="1" dirty="0">
              <a:latin typeface="+mn-ea"/>
            </a:endParaRPr>
          </a:p>
          <a:p>
            <a:r>
              <a:rPr lang="en-US" altLang="zh-CN" sz="2800" b="1" dirty="0">
                <a:latin typeface="+mn-ea"/>
              </a:rPr>
              <a:t>Product Backlog </a:t>
            </a:r>
            <a:r>
              <a:rPr lang="zh-CN" altLang="en-US" sz="2800" b="1" dirty="0">
                <a:latin typeface="+mn-ea"/>
              </a:rPr>
              <a:t>总结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1E99A6-1442-2351-7409-EE486E1E11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31" y="1747520"/>
            <a:ext cx="5380870" cy="49676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443044F-4404-1934-C966-865CA2225F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906" y="577906"/>
            <a:ext cx="5638800" cy="6137286"/>
          </a:xfrm>
          <a:prstGeom prst="rect">
            <a:avLst/>
          </a:prstGeom>
        </p:spPr>
      </p:pic>
      <p:sp>
        <p:nvSpPr>
          <p:cNvPr id="7" name="箭头: 右 6">
            <a:extLst>
              <a:ext uri="{FF2B5EF4-FFF2-40B4-BE49-F238E27FC236}">
                <a16:creationId xmlns:a16="http://schemas.microsoft.com/office/drawing/2014/main" id="{7F1DBA0B-08FD-DDE1-0759-222D4C85F949}"/>
              </a:ext>
            </a:extLst>
          </p:cNvPr>
          <p:cNvSpPr/>
          <p:nvPr/>
        </p:nvSpPr>
        <p:spPr>
          <a:xfrm>
            <a:off x="5759657" y="3646549"/>
            <a:ext cx="793544" cy="497840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26AC074-EF14-2BC8-19DD-078A34CC7DA9}"/>
              </a:ext>
            </a:extLst>
          </p:cNvPr>
          <p:cNvSpPr/>
          <p:nvPr/>
        </p:nvSpPr>
        <p:spPr>
          <a:xfrm>
            <a:off x="-445786" y="281687"/>
            <a:ext cx="4814586" cy="124231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605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4DCF181-5A4A-59F1-A4BE-D6A71BAE2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2433" y="490633"/>
            <a:ext cx="2463205" cy="365264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FB84F20-DF01-BC24-266D-65A4D4296AC9}"/>
              </a:ext>
            </a:extLst>
          </p:cNvPr>
          <p:cNvSpPr txBox="1"/>
          <p:nvPr/>
        </p:nvSpPr>
        <p:spPr>
          <a:xfrm>
            <a:off x="267915" y="380268"/>
            <a:ext cx="3078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+mn-ea"/>
              </a:rPr>
              <a:t>Github</a:t>
            </a:r>
            <a:r>
              <a:rPr lang="en-US" altLang="zh-CN" sz="2800" b="1" dirty="0">
                <a:latin typeface="+mn-ea"/>
              </a:rPr>
              <a:t> </a:t>
            </a:r>
            <a:r>
              <a:rPr lang="zh-CN" altLang="en-US" sz="2800" b="1" dirty="0">
                <a:latin typeface="+mn-ea"/>
              </a:rPr>
              <a:t>协作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144655-B5AB-32F6-3708-0111F8715273}"/>
              </a:ext>
            </a:extLst>
          </p:cNvPr>
          <p:cNvSpPr txBox="1"/>
          <p:nvPr/>
        </p:nvSpPr>
        <p:spPr>
          <a:xfrm>
            <a:off x="599727" y="1145355"/>
            <a:ext cx="6954309" cy="33669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master</a:t>
            </a:r>
            <a:r>
              <a:rPr lang="zh-CN" altLang="en-US" dirty="0"/>
              <a:t>分支保存当前的可发布版本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develop</a:t>
            </a:r>
            <a:r>
              <a:rPr lang="zh-CN" altLang="en-US" dirty="0"/>
              <a:t>为正在进行开发的版本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  <a:p>
            <a:pPr>
              <a:lnSpc>
                <a:spcPct val="150000"/>
              </a:lnSpc>
            </a:pPr>
            <a:r>
              <a:rPr lang="zh-CN" altLang="en-US" dirty="0"/>
              <a:t>当一个开发者需要进行开发时，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①首先从远程</a:t>
            </a:r>
            <a:r>
              <a:rPr lang="en-US" altLang="zh-CN" dirty="0"/>
              <a:t>develop</a:t>
            </a:r>
            <a:r>
              <a:rPr lang="zh-CN" altLang="en-US" dirty="0"/>
              <a:t>分支</a:t>
            </a:r>
            <a:r>
              <a:rPr lang="en-US" altLang="zh-CN" dirty="0"/>
              <a:t>pull</a:t>
            </a:r>
            <a:r>
              <a:rPr lang="zh-CN" altLang="en-US" dirty="0"/>
              <a:t>最新</a:t>
            </a:r>
            <a:r>
              <a:rPr lang="en-US" altLang="zh-CN" dirty="0"/>
              <a:t>-&gt;</a:t>
            </a:r>
            <a:r>
              <a:rPr lang="zh-CN" altLang="en-US" dirty="0"/>
              <a:t>本地个人分支，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②在本地个人分支编写代码并</a:t>
            </a:r>
            <a:r>
              <a:rPr lang="en-US" altLang="zh-CN" dirty="0"/>
              <a:t>commit</a:t>
            </a:r>
            <a:r>
              <a:rPr lang="zh-CN" altLang="en-US" dirty="0"/>
              <a:t>至本地个人分支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③本地个人分支</a:t>
            </a:r>
            <a:r>
              <a:rPr lang="en-US" altLang="zh-CN" dirty="0"/>
              <a:t>push</a:t>
            </a:r>
            <a:r>
              <a:rPr lang="zh-CN" altLang="en-US" dirty="0"/>
              <a:t>到远程个人分支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④在</a:t>
            </a:r>
            <a:r>
              <a:rPr lang="en-US" altLang="zh-CN" dirty="0" err="1"/>
              <a:t>github</a:t>
            </a:r>
            <a:r>
              <a:rPr lang="zh-CN" altLang="en-US" dirty="0"/>
              <a:t>上</a:t>
            </a:r>
            <a:r>
              <a:rPr lang="en-US" altLang="zh-CN" dirty="0"/>
              <a:t>merge</a:t>
            </a:r>
            <a:r>
              <a:rPr lang="zh-CN" altLang="en-US" dirty="0"/>
              <a:t>远程个人分支到</a:t>
            </a:r>
            <a:r>
              <a:rPr lang="en-US" altLang="zh-CN" dirty="0"/>
              <a:t>develop</a:t>
            </a:r>
            <a:r>
              <a:rPr lang="zh-CN" altLang="en-US" dirty="0"/>
              <a:t>分支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28F82D4-7687-4372-E718-98FB4A82C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97" y="4541044"/>
            <a:ext cx="8016469" cy="20218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2B12529-9B0D-BB60-E5D5-60C363203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354" y="202818"/>
            <a:ext cx="2637982" cy="645236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916B0D-6C49-A0C2-CCE7-2A76B88C53DC}"/>
              </a:ext>
            </a:extLst>
          </p:cNvPr>
          <p:cNvSpPr/>
          <p:nvPr/>
        </p:nvSpPr>
        <p:spPr>
          <a:xfrm>
            <a:off x="-292440" y="259335"/>
            <a:ext cx="3078480" cy="7650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3500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 rot="5400000">
            <a:off x="3122444" y="-1724559"/>
            <a:ext cx="266495" cy="6320040"/>
          </a:xfrm>
          <a:prstGeom prst="rect">
            <a:avLst/>
          </a:prstGeom>
          <a:solidFill>
            <a:srgbClr val="BCBC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77637" y="556591"/>
            <a:ext cx="6200771" cy="677848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29135" y="756560"/>
            <a:ext cx="534359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spc="300" dirty="0">
                <a:cs typeface="+mn-ea"/>
                <a:sym typeface="+mn-lt"/>
              </a:rPr>
              <a:t>05</a:t>
            </a:r>
            <a:r>
              <a:rPr lang="en-US" altLang="zh-CN" sz="9600" b="1" spc="300" dirty="0">
                <a:cs typeface="+mn-ea"/>
                <a:sym typeface="+mn-lt"/>
              </a:rPr>
              <a:t> </a:t>
            </a:r>
            <a:r>
              <a:rPr lang="zh-CN" altLang="en-US" sz="7200" b="1" spc="300" dirty="0">
                <a:cs typeface="+mn-ea"/>
                <a:sym typeface="+mn-lt"/>
              </a:rPr>
              <a:t>测试</a:t>
            </a:r>
            <a:endParaRPr lang="zh-CN" altLang="en-US" sz="9600" b="1" spc="300" dirty="0"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8" y="2895401"/>
            <a:ext cx="341955" cy="28669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9" y="3751274"/>
            <a:ext cx="341955" cy="374188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708114" y="3751274"/>
            <a:ext cx="4697235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spc="300" dirty="0">
                <a:latin typeface="+mj-ea"/>
                <a:ea typeface="+mj-ea"/>
                <a:cs typeface="+mn-ea"/>
                <a:sym typeface="+mn-lt"/>
              </a:rPr>
              <a:t>微信小程序测试   </a:t>
            </a:r>
            <a:r>
              <a:rPr lang="en-US" altLang="zh-CN" sz="2000" spc="300" dirty="0">
                <a:latin typeface="+mj-ea"/>
                <a:ea typeface="+mj-ea"/>
                <a:cs typeface="+mn-ea"/>
                <a:sym typeface="+mn-lt"/>
              </a:rPr>
              <a:t>-</a:t>
            </a:r>
            <a:r>
              <a:rPr lang="zh-CN" altLang="en-US" sz="2000" spc="300" dirty="0">
                <a:latin typeface="+mj-ea"/>
                <a:ea typeface="+mj-ea"/>
                <a:cs typeface="+mn-ea"/>
                <a:sym typeface="+mn-lt"/>
              </a:rPr>
              <a:t>陈稷豪</a:t>
            </a:r>
          </a:p>
          <a:p>
            <a:pPr>
              <a:lnSpc>
                <a:spcPts val="2000"/>
              </a:lnSpc>
            </a:pPr>
            <a:endParaRPr lang="zh-CN" altLang="en-US" sz="2000" spc="300" dirty="0">
              <a:latin typeface="+mj-ea"/>
              <a:ea typeface="+mj-ea"/>
              <a:cs typeface="+mn-ea"/>
              <a:sym typeface="+mn-lt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72708" y="4580702"/>
            <a:ext cx="346123" cy="28669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708115" y="4589046"/>
            <a:ext cx="4697235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0" spc="300" dirty="0" err="1">
                <a:cs typeface="+mn-ea"/>
                <a:sym typeface="+mn-lt"/>
              </a:rPr>
              <a:t>hololens</a:t>
            </a:r>
            <a:r>
              <a:rPr lang="zh-CN" altLang="en-US" sz="2000" spc="300" dirty="0">
                <a:cs typeface="+mn-ea"/>
                <a:sym typeface="+mn-lt"/>
              </a:rPr>
              <a:t>测试     </a:t>
            </a:r>
            <a:r>
              <a:rPr lang="en-US" altLang="zh-CN" sz="2000" spc="300" dirty="0">
                <a:cs typeface="+mn-ea"/>
                <a:sym typeface="+mn-lt"/>
              </a:rPr>
              <a:t>-</a:t>
            </a:r>
            <a:r>
              <a:rPr lang="zh-CN" altLang="en-US" sz="2000" spc="300" dirty="0">
                <a:cs typeface="+mn-ea"/>
                <a:sym typeface="+mn-lt"/>
              </a:rPr>
              <a:t>徐翔宇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13BE2D8-D65E-DB1A-E282-22C9C4919C8A}"/>
              </a:ext>
            </a:extLst>
          </p:cNvPr>
          <p:cNvSpPr txBox="1"/>
          <p:nvPr/>
        </p:nvSpPr>
        <p:spPr>
          <a:xfrm>
            <a:off x="7708115" y="2812761"/>
            <a:ext cx="609765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spc="300" dirty="0">
                <a:cs typeface="+mn-ea"/>
                <a:sym typeface="+mn-lt"/>
              </a:rPr>
              <a:t>树莓派测试        </a:t>
            </a:r>
            <a:r>
              <a:rPr lang="en-US" altLang="zh-CN" sz="2000" spc="300" dirty="0">
                <a:cs typeface="+mn-ea"/>
                <a:sym typeface="+mn-lt"/>
              </a:rPr>
              <a:t>-</a:t>
            </a:r>
            <a:r>
              <a:rPr lang="zh-CN" altLang="en-US" sz="2000" spc="300" dirty="0">
                <a:cs typeface="+mn-ea"/>
                <a:sym typeface="+mn-lt"/>
              </a:rPr>
              <a:t>额尔琪</a:t>
            </a:r>
            <a:endParaRPr lang="zh-CN" altLang="en-US"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0BC0A5-27EF-E780-583E-8D94F3369DB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155306" y="1801357"/>
            <a:ext cx="6200770" cy="3487934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E3C7B63C-490D-4955-B4E5-23F738E38F5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1280" y="5587646"/>
            <a:ext cx="3220720" cy="127035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1" grpId="0" animBg="1"/>
      <p:bldP spid="12" grpId="0"/>
      <p:bldP spid="17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942971" y="-514350"/>
            <a:ext cx="6684005" cy="727894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400679" y="914400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8494" y="466714"/>
            <a:ext cx="2688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微信小程序端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4239" y="1330990"/>
            <a:ext cx="4789948" cy="2657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测试通过，微信小程序开发阶段性完成</a:t>
            </a:r>
            <a:endParaRPr lang="en-US" altLang="zh-CN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IPC</a:t>
            </a:r>
            <a:r>
              <a:rPr lang="zh-CN" altLang="en-US" spc="300" dirty="0">
                <a:cs typeface="+mn-ea"/>
                <a:sym typeface="+mn-lt"/>
              </a:rPr>
              <a:t>备案流程需要居住证，我们目前还未办理居住证。</a:t>
            </a: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此外，小程序正式发布需要经微信审核，仍需要一定的时间。</a:t>
            </a: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zh-CN" altLang="en-US" spc="3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15434" y="1653254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cs typeface="+mn-ea"/>
                <a:sym typeface="+mn-lt"/>
              </a:rPr>
              <a:t>IoT</a:t>
            </a:r>
            <a:r>
              <a:rPr lang="zh-CN" altLang="en-US" sz="2400" b="1" spc="300" dirty="0">
                <a:cs typeface="+mn-ea"/>
                <a:sym typeface="+mn-lt"/>
              </a:rPr>
              <a:t>端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77526" y="2317224"/>
            <a:ext cx="5719197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pc="300" dirty="0" err="1">
                <a:cs typeface="+mn-ea"/>
                <a:sym typeface="+mn-lt"/>
              </a:rPr>
              <a:t>hololens</a:t>
            </a:r>
            <a:r>
              <a:rPr lang="zh-CN" altLang="en-US" spc="300" dirty="0">
                <a:cs typeface="+mn-ea"/>
                <a:sym typeface="+mn-lt"/>
              </a:rPr>
              <a:t>和树莓派上已经部署完成，可供使用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A9463E-69E6-F46F-EC26-619A5A70A85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82" b="18531"/>
          <a:stretch/>
        </p:blipFill>
        <p:spPr>
          <a:xfrm>
            <a:off x="9184715" y="3734197"/>
            <a:ext cx="2982592" cy="27036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3DFAE46-F6A2-9AB5-B37B-0719EBB2E32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0" t="22282" r="4624" b="19626"/>
          <a:stretch/>
        </p:blipFill>
        <p:spPr>
          <a:xfrm>
            <a:off x="5812229" y="3650082"/>
            <a:ext cx="3372486" cy="28719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1BBB461-011E-3A99-9C60-66DCFE2D851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" t="20333" r="8074" b="5667"/>
          <a:stretch/>
        </p:blipFill>
        <p:spPr>
          <a:xfrm>
            <a:off x="1737360" y="3439120"/>
            <a:ext cx="2809773" cy="308288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9941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8" grpId="0"/>
      <p:bldP spid="11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8" y="487679"/>
            <a:ext cx="2948838" cy="80264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4000" y="1869440"/>
            <a:ext cx="11704319" cy="5287563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54000" y="616844"/>
            <a:ext cx="25578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spc="300" dirty="0" err="1">
                <a:cs typeface="+mn-ea"/>
                <a:sym typeface="+mn-lt"/>
              </a:rPr>
              <a:t>Hololens</a:t>
            </a:r>
            <a:endParaRPr lang="zh-CN" altLang="en-US" sz="2800" b="1" spc="300" dirty="0"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197382-4423-2775-2D02-0D23F3581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886" y="2110155"/>
            <a:ext cx="11466545" cy="37694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7" y="516835"/>
            <a:ext cx="2349840" cy="6659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6289" y="1898375"/>
            <a:ext cx="11491726" cy="525862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33337" y="618963"/>
            <a:ext cx="255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树莓派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D65522-8C99-5919-F800-BA0B1A396F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713" y="2325757"/>
            <a:ext cx="11213887" cy="423251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076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540917" y="516835"/>
            <a:ext cx="2349840" cy="66592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39148" y="1530626"/>
            <a:ext cx="11956774" cy="562637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363817" y="627045"/>
            <a:ext cx="2557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小程序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3C77345-BC9F-0076-9CB7-A597AAB22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741" y="1938130"/>
            <a:ext cx="5934048" cy="416059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E359EC6-5C00-58C2-EA6C-EE94A9663A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382" y="1938130"/>
            <a:ext cx="5633633" cy="42377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8A6B90B-B74B-C6BE-3174-1976D5C98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0830" y="682141"/>
            <a:ext cx="8079797" cy="5628403"/>
          </a:xfrm>
          <a:prstGeom prst="rect">
            <a:avLst/>
          </a:prstGeom>
          <a:effectLst>
            <a:glow rad="101600">
              <a:schemeClr val="accent1">
                <a:alpha val="40000"/>
              </a:schemeClr>
            </a:glo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BB5967D-30DC-1C39-0A55-B47054CEC8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985" y="2031242"/>
            <a:ext cx="10906539" cy="3374987"/>
          </a:xfrm>
          <a:prstGeom prst="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655260D-C1D0-4D4D-159A-AFA71E7B05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491" y="1636059"/>
            <a:ext cx="11974596" cy="3915321"/>
          </a:xfrm>
          <a:prstGeom prst="rect">
            <a:avLst/>
          </a:prstGeom>
          <a:effectLst>
            <a:glow rad="469900">
              <a:schemeClr val="accent6">
                <a:alpha val="40000"/>
              </a:schemeClr>
            </a:glo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785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69992" y="2346297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156804" y="-858407"/>
            <a:ext cx="8061284" cy="5958727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998533" y="2590801"/>
            <a:ext cx="2621467" cy="2222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06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428" y="3428999"/>
            <a:ext cx="382577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最终产品</a:t>
            </a:r>
          </a:p>
        </p:txBody>
      </p:sp>
      <p:sp>
        <p:nvSpPr>
          <p:cNvPr id="6" name="矩形 5"/>
          <p:cNvSpPr/>
          <p:nvPr/>
        </p:nvSpPr>
        <p:spPr>
          <a:xfrm>
            <a:off x="1325160" y="3090445"/>
            <a:ext cx="19143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PRODUCT</a:t>
            </a:r>
            <a:endParaRPr lang="zh-CN" altLang="en-US" sz="1600" spc="800" dirty="0">
              <a:cs typeface="+mn-ea"/>
              <a:sym typeface="+mn-lt"/>
            </a:endParaRP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5009" y="-2533782"/>
            <a:ext cx="3319670" cy="788684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608" y="4053543"/>
            <a:ext cx="3096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 前端（微信小程序）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89729" y="4631488"/>
            <a:ext cx="2730229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spc="300" dirty="0">
                <a:cs typeface="+mn-ea"/>
                <a:sym typeface="+mn-lt"/>
              </a:rPr>
              <a:t>（管理）田亦海</a:t>
            </a:r>
            <a:endParaRPr lang="en-US" altLang="zh-CN" spc="300" dirty="0">
              <a:cs typeface="+mn-ea"/>
              <a:sym typeface="+mn-lt"/>
            </a:endParaRPr>
          </a:p>
          <a:p>
            <a:pPr algn="ctr">
              <a:lnSpc>
                <a:spcPts val="2000"/>
              </a:lnSpc>
            </a:pPr>
            <a:r>
              <a:rPr lang="en-US" altLang="zh-CN" spc="300" dirty="0">
                <a:cs typeface="+mn-ea"/>
                <a:sym typeface="+mn-lt"/>
              </a:rPr>
              <a:t> </a:t>
            </a:r>
            <a:r>
              <a:rPr lang="zh-CN" altLang="en-US" spc="300" dirty="0">
                <a:cs typeface="+mn-ea"/>
                <a:sym typeface="+mn-lt"/>
              </a:rPr>
              <a:t>陈稷豪</a:t>
            </a:r>
          </a:p>
        </p:txBody>
      </p:sp>
      <p:sp>
        <p:nvSpPr>
          <p:cNvPr id="3" name="矩形 2"/>
          <p:cNvSpPr/>
          <p:nvPr/>
        </p:nvSpPr>
        <p:spPr>
          <a:xfrm>
            <a:off x="4273789" y="1830460"/>
            <a:ext cx="2231924" cy="82916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45897" y="1914955"/>
            <a:ext cx="168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后端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273788" y="2437463"/>
            <a:ext cx="2231923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2000" spc="300" dirty="0">
                <a:cs typeface="+mn-ea"/>
                <a:sym typeface="+mn-lt"/>
              </a:rPr>
              <a:t>（管理）谢瑞阳</a:t>
            </a:r>
          </a:p>
        </p:txBody>
      </p:sp>
      <p:sp>
        <p:nvSpPr>
          <p:cNvPr id="4" name="矩形 3"/>
          <p:cNvSpPr/>
          <p:nvPr/>
        </p:nvSpPr>
        <p:spPr>
          <a:xfrm>
            <a:off x="6871841" y="-2936269"/>
            <a:ext cx="2231924" cy="829166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109952" y="4169823"/>
            <a:ext cx="18850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300" dirty="0">
                <a:cs typeface="+mn-ea"/>
                <a:sym typeface="+mn-lt"/>
              </a:rPr>
              <a:t>IoT</a:t>
            </a:r>
            <a:r>
              <a:rPr lang="zh-CN" altLang="en-US" sz="2400" b="1" spc="300" dirty="0">
                <a:cs typeface="+mn-ea"/>
                <a:sym typeface="+mn-lt"/>
              </a:rPr>
              <a:t>设备端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871841" y="4672797"/>
            <a:ext cx="22677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cs typeface="+mn-ea"/>
                <a:sym typeface="+mn-lt"/>
              </a:rPr>
              <a:t>（管理）徐翔宇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zh-CN" altLang="en-US" sz="2000" spc="300" dirty="0">
                <a:cs typeface="+mn-ea"/>
                <a:sym typeface="+mn-lt"/>
              </a:rPr>
              <a:t>额尔琪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en-US" altLang="zh-CN" sz="2000" spc="300" dirty="0">
                <a:cs typeface="+mn-ea"/>
                <a:sym typeface="+mn-lt"/>
              </a:rPr>
              <a:t>	</a:t>
            </a:r>
            <a:endParaRPr lang="zh-CN" altLang="en-US" sz="2000" spc="300" dirty="0"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599197" y="1830460"/>
            <a:ext cx="2231924" cy="912160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952334" y="1975798"/>
            <a:ext cx="1687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spc="300" dirty="0">
                <a:cs typeface="+mn-ea"/>
                <a:sym typeface="+mn-lt"/>
              </a:rPr>
              <a:t>计算服务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599197" y="2437463"/>
            <a:ext cx="2231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spc="300" dirty="0">
                <a:cs typeface="+mn-ea"/>
                <a:sym typeface="+mn-lt"/>
              </a:rPr>
              <a:t>（管理）田亦海</a:t>
            </a:r>
            <a:endParaRPr lang="en-US" altLang="zh-CN" sz="2000" spc="300" dirty="0">
              <a:cs typeface="+mn-ea"/>
              <a:sym typeface="+mn-lt"/>
            </a:endParaRPr>
          </a:p>
          <a:p>
            <a:pPr algn="ctr"/>
            <a:r>
              <a:rPr lang="zh-CN" altLang="en-US" sz="2000" spc="300" dirty="0">
                <a:cs typeface="+mn-ea"/>
                <a:sym typeface="+mn-lt"/>
              </a:rPr>
              <a:t>徐翔宇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0EF47CA8-5030-BF9E-99E4-7EC0549C8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009" y="5543954"/>
            <a:ext cx="3301374" cy="58366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FEDA54A-13F8-743C-766B-E5DA2096A2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54" y="1220926"/>
            <a:ext cx="2570368" cy="486697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B7CAE166-6A0A-C2D6-34DB-83E6D6AEFA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695" y="5543954"/>
            <a:ext cx="2777644" cy="41664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62FA485-0A21-7FDD-4363-4D1343BA48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209" y="1219836"/>
            <a:ext cx="2653901" cy="48887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  <p:bldP spid="9" grpId="0"/>
      <p:bldP spid="3" grpId="0" animBg="1"/>
      <p:bldP spid="10" grpId="0"/>
      <p:bldP spid="12" grpId="0"/>
      <p:bldP spid="4" grpId="0" animBg="1"/>
      <p:bldP spid="15" grpId="0"/>
      <p:bldP spid="16" grpId="0"/>
      <p:bldP spid="5" grpId="0" animBg="1"/>
      <p:bldP spid="20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3178" y="-324464"/>
            <a:ext cx="2419780" cy="4578412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3360" y="843677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47CB9D-726F-2964-34CD-899504FE6B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13" y="807196"/>
            <a:ext cx="2675727" cy="57329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4886980" y="23853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首页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F9F9C6-12C6-D69F-737D-4CD0B99C599B}"/>
              </a:ext>
            </a:extLst>
          </p:cNvPr>
          <p:cNvSpPr txBox="1"/>
          <p:nvPr/>
        </p:nvSpPr>
        <p:spPr>
          <a:xfrm>
            <a:off x="8594073" y="23853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实景识别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16B139B-8171-5F44-E48D-FEFEAF68A3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622" y="807196"/>
            <a:ext cx="2514202" cy="554603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B288836-9B3C-D724-0473-555CAC6382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12" y="900656"/>
            <a:ext cx="7397603" cy="55460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1724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897" y="-924416"/>
            <a:ext cx="2073590" cy="4631711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60784" y="669722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4419975" y="208057"/>
            <a:ext cx="14709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文字识别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267685D-EE10-2EFC-FDD9-91F4845E1B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223" y="894521"/>
            <a:ext cx="2550248" cy="56255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338533C-6DC6-8BFB-29AB-94E85521A0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4796" y="894522"/>
            <a:ext cx="2550248" cy="5625547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5C89ED5-606E-6820-2C03-1DCEDFE4821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369" y="1962383"/>
            <a:ext cx="4094734" cy="3069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076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2896" y="-924416"/>
            <a:ext cx="2193744" cy="4703936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9899" y="714675"/>
            <a:ext cx="1719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微信小程序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37A34-832F-93BE-9BBE-C08314079617}"/>
              </a:ext>
            </a:extLst>
          </p:cNvPr>
          <p:cNvSpPr txBox="1"/>
          <p:nvPr/>
        </p:nvSpPr>
        <p:spPr>
          <a:xfrm>
            <a:off x="3075760" y="109331"/>
            <a:ext cx="5570400" cy="4697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详细询问（展现文字理解能力）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E3947C-72DC-312E-367A-C20603B4435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376" y="714675"/>
            <a:ext cx="2713309" cy="59852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6E105CA-3479-D01E-33BD-44661CC4F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7212" y="688451"/>
            <a:ext cx="2708396" cy="58388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03E3699-8B65-D072-EE9E-F8561AB429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625" y="688451"/>
            <a:ext cx="2664143" cy="593503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E108BA-D6D6-68D5-213C-9829C5B6847C}"/>
              </a:ext>
            </a:extLst>
          </p:cNvPr>
          <p:cNvSpPr txBox="1"/>
          <p:nvPr/>
        </p:nvSpPr>
        <p:spPr>
          <a:xfrm>
            <a:off x="9395280" y="117455"/>
            <a:ext cx="2015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人脸识别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78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7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5678" y="-324464"/>
            <a:ext cx="1908313" cy="173670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2662" y="276077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后端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293260" y="2395408"/>
            <a:ext cx="4852780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mybatisORM</a:t>
            </a:r>
            <a:r>
              <a:rPr lang="zh-CN" altLang="en-US" dirty="0">
                <a:latin typeface="+mn-ea"/>
              </a:rPr>
              <a:t>框架与</a:t>
            </a:r>
            <a:r>
              <a:rPr lang="en-US" altLang="zh-CN" dirty="0" err="1">
                <a:latin typeface="+mn-ea"/>
              </a:rPr>
              <a:t>mysql</a:t>
            </a:r>
            <a:r>
              <a:rPr lang="zh-CN" altLang="en-US" dirty="0">
                <a:latin typeface="+mn-ea"/>
              </a:rPr>
              <a:t>交互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 err="1">
                <a:latin typeface="+mn-ea"/>
              </a:rPr>
              <a:t>redis</a:t>
            </a:r>
            <a:r>
              <a:rPr lang="zh-CN" altLang="en-US" dirty="0">
                <a:latin typeface="+mn-ea"/>
              </a:rPr>
              <a:t>作为缓存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 </a:t>
            </a:r>
            <a:r>
              <a:rPr lang="zh-CN" altLang="en-US" dirty="0">
                <a:latin typeface="+mn-ea"/>
              </a:rPr>
              <a:t>部署在华为云（后改为阿里云）服务器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nginx</a:t>
            </a:r>
            <a:r>
              <a:rPr lang="zh-CN" altLang="en-US" dirty="0">
                <a:latin typeface="+mn-ea"/>
              </a:rPr>
              <a:t>提供外部网络访问服务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5 </a:t>
            </a:r>
            <a:r>
              <a:rPr lang="zh-CN" altLang="en-US" dirty="0">
                <a:latin typeface="+mn-ea"/>
              </a:rPr>
              <a:t>使用</a:t>
            </a:r>
            <a:r>
              <a:rPr lang="en-US" altLang="zh-CN" dirty="0">
                <a:latin typeface="+mn-ea"/>
              </a:rPr>
              <a:t>swagger-</a:t>
            </a:r>
            <a:r>
              <a:rPr lang="en-US" altLang="zh-CN" dirty="0" err="1">
                <a:latin typeface="+mn-ea"/>
              </a:rPr>
              <a:t>ui</a:t>
            </a:r>
            <a:r>
              <a:rPr lang="zh-CN" altLang="en-US" dirty="0">
                <a:latin typeface="+mn-ea"/>
              </a:rPr>
              <a:t>为前端提供接口说明文档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6 </a:t>
            </a:r>
            <a:r>
              <a:rPr lang="zh-CN" altLang="en-US" dirty="0">
                <a:latin typeface="+mn-ea"/>
              </a:rPr>
              <a:t>在测试接口过程中使用</a:t>
            </a:r>
            <a:r>
              <a:rPr lang="en-US" altLang="zh-CN" dirty="0">
                <a:latin typeface="+mn-ea"/>
              </a:rPr>
              <a:t>Postman</a:t>
            </a:r>
            <a:r>
              <a:rPr lang="zh-CN" altLang="en-US" dirty="0">
                <a:latin typeface="+mn-ea"/>
              </a:rPr>
              <a:t>进行测试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B22734-56D4-3A81-7441-C1F007E51A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443" y="368264"/>
            <a:ext cx="8510507" cy="612147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4841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38539" y="-324465"/>
            <a:ext cx="3965713" cy="209362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74204" y="424843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spc="300" dirty="0" err="1">
                <a:cs typeface="+mn-ea"/>
                <a:sym typeface="+mn-lt"/>
              </a:rPr>
              <a:t>Hololens</a:t>
            </a:r>
            <a:endParaRPr lang="zh-CN" altLang="en-US" sz="5400" b="1" spc="300" dirty="0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0" y="2836987"/>
            <a:ext cx="4876322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麦克风拾取环境音，语音识别用户命令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 2.hololens</a:t>
            </a:r>
            <a:r>
              <a:rPr lang="zh-CN" altLang="en-US" dirty="0">
                <a:latin typeface="+mn-ea"/>
              </a:rPr>
              <a:t>调用相机拍照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根据命令发送内容至服务器并接收生成文本 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朗读文本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E000AE7-F960-D596-697C-157AD89F09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526" y="1067710"/>
            <a:ext cx="6380093" cy="347468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2D06307-6462-68B1-2A4C-5A6448A6C1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234" y="5122367"/>
            <a:ext cx="6760679" cy="117096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6281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4204" y="-324465"/>
            <a:ext cx="3148116" cy="1990705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7580" y="374043"/>
            <a:ext cx="3582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 spc="300" dirty="0">
                <a:cs typeface="+mn-ea"/>
                <a:sym typeface="+mn-lt"/>
              </a:rPr>
              <a:t>树莓派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35361DE-0CB5-7CE9-2469-E50BD2FF59BD}"/>
              </a:ext>
            </a:extLst>
          </p:cNvPr>
          <p:cNvSpPr txBox="1"/>
          <p:nvPr/>
        </p:nvSpPr>
        <p:spPr>
          <a:xfrm>
            <a:off x="383154" y="2751008"/>
            <a:ext cx="432600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</a:rPr>
              <a:t>通过蓝牙麦克风和蓝牙扬声器与用户交互，通过百度智能云</a:t>
            </a:r>
            <a:r>
              <a:rPr lang="en-US" altLang="zh-CN" dirty="0" err="1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实现语音转文字（</a:t>
            </a:r>
            <a:r>
              <a:rPr lang="en-US" altLang="zh-CN" dirty="0">
                <a:latin typeface="+mn-ea"/>
              </a:rPr>
              <a:t>STT</a:t>
            </a:r>
            <a:r>
              <a:rPr lang="zh-CN" altLang="en-US" dirty="0">
                <a:latin typeface="+mn-ea"/>
              </a:rPr>
              <a:t>）以及文字转语音功能（</a:t>
            </a:r>
            <a:r>
              <a:rPr lang="en-US" altLang="zh-CN" dirty="0">
                <a:latin typeface="+mn-ea"/>
              </a:rPr>
              <a:t>TTS</a:t>
            </a:r>
            <a:r>
              <a:rPr lang="zh-CN" altLang="en-US" dirty="0">
                <a:latin typeface="+mn-ea"/>
              </a:rPr>
              <a:t>），与后端交互得到识别后的文字结果。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9EAC7B-8394-9066-050D-5FF35B6065A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51435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743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D35653FF-E4BD-DC1C-D28E-24D2DD17C7E3}"/>
              </a:ext>
            </a:extLst>
          </p:cNvPr>
          <p:cNvSpPr txBox="1"/>
          <p:nvPr/>
        </p:nvSpPr>
        <p:spPr>
          <a:xfrm>
            <a:off x="175762" y="305115"/>
            <a:ext cx="40946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>
                <a:latin typeface="+mn-ea"/>
                <a:cs typeface="+mn-ea"/>
                <a:sym typeface="+mn-lt"/>
              </a:rPr>
              <a:t>PS:</a:t>
            </a:r>
          </a:p>
          <a:p>
            <a:r>
              <a:rPr lang="zh-CN" altLang="en-US" spc="300" dirty="0">
                <a:latin typeface="+mn-ea"/>
                <a:cs typeface="+mn-ea"/>
                <a:sym typeface="+mn-lt"/>
              </a:rPr>
              <a:t>如果您想了解更多细节，</a:t>
            </a:r>
            <a:endParaRPr lang="en-US" altLang="zh-CN" spc="300" dirty="0">
              <a:latin typeface="+mn-ea"/>
              <a:cs typeface="+mn-ea"/>
              <a:sym typeface="+mn-lt"/>
            </a:endParaRPr>
          </a:p>
          <a:p>
            <a:r>
              <a:rPr lang="zh-CN" altLang="en-US" spc="300" dirty="0">
                <a:latin typeface="+mn-ea"/>
                <a:cs typeface="+mn-ea"/>
                <a:sym typeface="+mn-lt"/>
              </a:rPr>
              <a:t>请移步我们的</a:t>
            </a:r>
            <a:r>
              <a:rPr lang="en-US" altLang="zh-CN" spc="300" dirty="0" err="1">
                <a:latin typeface="+mn-ea"/>
                <a:cs typeface="+mn-ea"/>
                <a:sym typeface="+mn-lt"/>
              </a:rPr>
              <a:t>github</a:t>
            </a:r>
            <a:r>
              <a:rPr lang="zh-CN" altLang="en-US" spc="300" dirty="0">
                <a:latin typeface="+mn-ea"/>
                <a:cs typeface="+mn-ea"/>
                <a:sym typeface="+mn-lt"/>
              </a:rPr>
              <a:t>仓库中查看</a:t>
            </a:r>
            <a:endParaRPr lang="en-US" altLang="zh-CN" spc="300" dirty="0">
              <a:latin typeface="+mn-ea"/>
              <a:cs typeface="+mn-ea"/>
              <a:sym typeface="+mn-lt"/>
            </a:endParaRPr>
          </a:p>
          <a:p>
            <a:r>
              <a:rPr lang="en-US" altLang="zh-CN" dirty="0">
                <a:hlinkClick r:id="rId2"/>
              </a:rPr>
              <a:t>limboy058/SEP2024(github.com)</a:t>
            </a:r>
            <a:endParaRPr lang="en-US" altLang="zh-CN" spc="300" dirty="0">
              <a:latin typeface="+mn-ea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6BF0E5-163A-145E-87C9-27EFD2089A8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109" b="-2085"/>
          <a:stretch/>
        </p:blipFill>
        <p:spPr>
          <a:xfrm>
            <a:off x="516228" y="2126044"/>
            <a:ext cx="2591855" cy="317047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50EDF52-C092-E876-E535-E09E997C0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8024" y="2057569"/>
            <a:ext cx="2695951" cy="323895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1553F0-9AB4-0AB5-D84D-4FFD8DC1D966}"/>
              </a:ext>
            </a:extLst>
          </p:cNvPr>
          <p:cNvSpPr txBox="1"/>
          <p:nvPr/>
        </p:nvSpPr>
        <p:spPr>
          <a:xfrm>
            <a:off x="4621564" y="468300"/>
            <a:ext cx="2521779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/>
              <a:t>   </a:t>
            </a:r>
            <a:r>
              <a:rPr lang="zh-CN" altLang="en-US" dirty="0"/>
              <a:t>所有的开源代码都有较为标准、完整的注释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422DF99-920F-CA55-7B8F-C3D1B5986AE7}"/>
              </a:ext>
            </a:extLst>
          </p:cNvPr>
          <p:cNvSpPr txBox="1"/>
          <p:nvPr/>
        </p:nvSpPr>
        <p:spPr>
          <a:xfrm>
            <a:off x="8764621" y="489128"/>
            <a:ext cx="2286000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dirty="0"/>
              <a:t>代码在</a:t>
            </a:r>
            <a:r>
              <a:rPr lang="en-US" altLang="zh-CN" dirty="0" err="1"/>
              <a:t>github</a:t>
            </a:r>
            <a:r>
              <a:rPr lang="zh-CN" altLang="en-US" dirty="0"/>
              <a:t>上完全开源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F5AA8AA-5E23-30A8-C7A4-568F78624F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36880" y="1723982"/>
            <a:ext cx="3755490" cy="39061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837CA66-6C86-4DC2-60CF-1AEF265159C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17" y="103351"/>
            <a:ext cx="6969710" cy="66512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98522A89-9AD6-A7F4-983D-7CC6F06792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17" y="0"/>
            <a:ext cx="6928122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A543F1C-309B-E9F7-72AC-6776C14A59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517" y="11207"/>
            <a:ext cx="7521592" cy="637849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8B9362A7-39D0-C022-8A37-F3EE4B457DB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146" y="103351"/>
            <a:ext cx="8181757" cy="6651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67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426720" y="6034088"/>
            <a:ext cx="4644571" cy="0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71291" y="0"/>
            <a:ext cx="0" cy="6034088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 flipV="1">
            <a:off x="4275909" y="938626"/>
            <a:ext cx="0" cy="5979886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4275909" y="902295"/>
            <a:ext cx="8505371" cy="14515"/>
          </a:xfrm>
          <a:prstGeom prst="line">
            <a:avLst/>
          </a:prstGeom>
          <a:ln w="44450">
            <a:solidFill>
              <a:srgbClr val="BCBCB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033049" y="2046225"/>
            <a:ext cx="4991089" cy="2400300"/>
          </a:xfrm>
          <a:prstGeom prst="rect">
            <a:avLst/>
          </a:prstGeom>
          <a:noFill/>
          <a:ln w="444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52143" y="2288219"/>
            <a:ext cx="41529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spc="3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BANNER</a:t>
            </a:r>
            <a:endParaRPr lang="zh-CN" altLang="en-US" sz="6600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684249" y="3350750"/>
            <a:ext cx="56886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600" b="1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+mn-lt"/>
              </a:rPr>
              <a:t>谢谢观看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14168" y="4968608"/>
            <a:ext cx="22288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2024/07/24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79170" y="5402237"/>
            <a:ext cx="3498846" cy="3488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2000"/>
              </a:lnSpc>
            </a:pPr>
            <a:r>
              <a:rPr lang="zh-CN" altLang="en-US" i="1" spc="2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制作不易</a:t>
            </a:r>
            <a:endParaRPr lang="zh-CN" altLang="en-US" i="1" spc="2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FE52B5A-4768-2564-9BAB-056698CD5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64182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14850" y="1847850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2002794" y="-1057189"/>
            <a:ext cx="9679944" cy="606733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683168" y="2321004"/>
            <a:ext cx="28003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 spc="40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</a:defRPr>
            </a:lvl1pPr>
          </a:lstStyle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9428" y="3428999"/>
            <a:ext cx="404354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6600" b="1" spc="300"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需求分析</a:t>
            </a:r>
          </a:p>
        </p:txBody>
      </p:sp>
      <p:sp>
        <p:nvSpPr>
          <p:cNvPr id="6" name="矩形 5"/>
          <p:cNvSpPr/>
          <p:nvPr/>
        </p:nvSpPr>
        <p:spPr>
          <a:xfrm>
            <a:off x="869109" y="3090445"/>
            <a:ext cx="28264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600" spc="800" dirty="0">
                <a:cs typeface="+mn-ea"/>
                <a:sym typeface="+mn-lt"/>
              </a:rPr>
              <a:t>REQUIREMENT</a:t>
            </a:r>
            <a:endParaRPr lang="zh-CN" altLang="en-US" sz="1600" spc="800" dirty="0">
              <a:cs typeface="+mn-ea"/>
              <a:sym typeface="+mn-lt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69A68B8-6556-5CF6-9542-79C5A7661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878" y="5390247"/>
            <a:ext cx="3459122" cy="1364387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/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87017" y="280216"/>
            <a:ext cx="3126101" cy="595161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87458" y="1250002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产品概述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14133" y="1711666"/>
            <a:ext cx="2271869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cs typeface="+mn-ea"/>
                <a:sym typeface="+mn-lt"/>
              </a:rPr>
              <a:t>本小程序是一款专为视障人士设计的辅助应用，旨在利用现代智能设备的传感器和网络连接能力，为用户提供环境感知、导航指引、文字识别和语音交互等功能。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43784" y="804018"/>
            <a:ext cx="2612566" cy="577376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35E888-F795-DEC6-78CF-580A104589C7}"/>
              </a:ext>
            </a:extLst>
          </p:cNvPr>
          <p:cNvSpPr/>
          <p:nvPr/>
        </p:nvSpPr>
        <p:spPr>
          <a:xfrm>
            <a:off x="4602491" y="280215"/>
            <a:ext cx="3126101" cy="595161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0E4F1E9-C006-645F-2B3B-9BE69568BC37}"/>
              </a:ext>
            </a:extLst>
          </p:cNvPr>
          <p:cNvSpPr txBox="1"/>
          <p:nvPr/>
        </p:nvSpPr>
        <p:spPr>
          <a:xfrm>
            <a:off x="5302932" y="1250001"/>
            <a:ext cx="1719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pc="300" dirty="0">
                <a:cs typeface="+mn-ea"/>
                <a:sym typeface="+mn-lt"/>
              </a:rPr>
              <a:t>用户特征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6EB7253-21CF-4D32-83D6-41203FCAE6EB}"/>
              </a:ext>
            </a:extLst>
          </p:cNvPr>
          <p:cNvSpPr txBox="1"/>
          <p:nvPr/>
        </p:nvSpPr>
        <p:spPr>
          <a:xfrm>
            <a:off x="4985921" y="1801364"/>
            <a:ext cx="2359243" cy="4197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pc="300" dirty="0">
                <a:cs typeface="+mn-ea"/>
                <a:sym typeface="+mn-lt"/>
              </a:rPr>
              <a:t>目标用户群主要是视觉障碍人士，可能具有不同程度的视力丧失。用户可能具备不同的技术水平，从初学者到熟练用户都有，因此，软件需要具备直观的用户界面和易学的交互模式。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615FFC1-9848-CA2E-3622-EF9EBB422C43}"/>
              </a:ext>
            </a:extLst>
          </p:cNvPr>
          <p:cNvSpPr/>
          <p:nvPr/>
        </p:nvSpPr>
        <p:spPr>
          <a:xfrm>
            <a:off x="4859258" y="804017"/>
            <a:ext cx="2612566" cy="5773764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F0571-5577-4699-BF32-9AEFECF9D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1012" y="318636"/>
            <a:ext cx="2875737" cy="619257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2847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7" grpId="0"/>
      <p:bldP spid="14" grpId="0" animBg="1"/>
      <p:bldP spid="24" grpId="0" animBg="1"/>
      <p:bldP spid="25" grpId="0"/>
      <p:bldP spid="26" grpId="0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3466487" y="-152400"/>
            <a:ext cx="8903191" cy="4200328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11957" y="3429000"/>
            <a:ext cx="6202017" cy="3657599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490251" y="434288"/>
            <a:ext cx="205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系统描述</a:t>
            </a:r>
          </a:p>
        </p:txBody>
      </p:sp>
      <p:sp>
        <p:nvSpPr>
          <p:cNvPr id="10" name="矩形 9"/>
          <p:cNvSpPr/>
          <p:nvPr/>
        </p:nvSpPr>
        <p:spPr>
          <a:xfrm>
            <a:off x="6490251" y="925928"/>
            <a:ext cx="19511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System Description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68380" y="1379872"/>
            <a:ext cx="4707364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300" dirty="0">
                <a:cs typeface="+mn-ea"/>
                <a:sym typeface="+mn-lt"/>
              </a:rPr>
              <a:t>Aeye</a:t>
            </a:r>
            <a:r>
              <a:rPr lang="zh-CN" altLang="en-US" spc="300" dirty="0">
                <a:cs typeface="+mn-ea"/>
                <a:sym typeface="+mn-lt"/>
              </a:rPr>
              <a:t>是一款基于大语言模型和计算机视觉技术的智能视觉辅助工具，旨在为视障人群提供实时的环境描述、物体识别、文字读取、人脸识别等功能。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440678" y="4215473"/>
            <a:ext cx="2043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系统生态</a:t>
            </a:r>
          </a:p>
        </p:txBody>
      </p:sp>
      <p:sp>
        <p:nvSpPr>
          <p:cNvPr id="13" name="矩形 12"/>
          <p:cNvSpPr/>
          <p:nvPr/>
        </p:nvSpPr>
        <p:spPr>
          <a:xfrm>
            <a:off x="440678" y="4709532"/>
            <a:ext cx="20778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System Environment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06439" y="5048086"/>
            <a:ext cx="4535181" cy="1704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pc="300" dirty="0">
                <a:cs typeface="+mn-ea"/>
                <a:sym typeface="+mn-lt"/>
              </a:rPr>
              <a:t>Aeye</a:t>
            </a:r>
            <a:r>
              <a:rPr lang="zh-CN" altLang="en-US" spc="300" dirty="0">
                <a:cs typeface="+mn-ea"/>
                <a:sym typeface="+mn-lt"/>
              </a:rPr>
              <a:t>运行在智能手机和其他便携</a:t>
            </a:r>
            <a:r>
              <a:rPr lang="en-US" altLang="zh-CN" spc="300" dirty="0">
                <a:cs typeface="+mn-ea"/>
                <a:sym typeface="+mn-lt"/>
              </a:rPr>
              <a:t>IoT</a:t>
            </a:r>
            <a:r>
              <a:rPr lang="zh-CN" altLang="en-US" spc="300" dirty="0">
                <a:cs typeface="+mn-ea"/>
                <a:sym typeface="+mn-lt"/>
              </a:rPr>
              <a:t>设备（例如智能眼镜、树莓派）上，要求设备具备摄像头、输入方式、互联网连接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4A59C2B-2D82-F73A-A085-7847A0878F8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439" y="-187848"/>
            <a:ext cx="4110488" cy="4110488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7C6D528-BF72-D793-95FF-B5255629B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51" y="3659781"/>
            <a:ext cx="5463623" cy="319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302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638171" y="-89435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05479" y="821783"/>
            <a:ext cx="6734171" cy="619125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54978" y="3642559"/>
            <a:ext cx="21786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设计目标</a:t>
            </a:r>
          </a:p>
        </p:txBody>
      </p:sp>
      <p:sp>
        <p:nvSpPr>
          <p:cNvPr id="7" name="矩形 6"/>
          <p:cNvSpPr/>
          <p:nvPr/>
        </p:nvSpPr>
        <p:spPr>
          <a:xfrm>
            <a:off x="354978" y="4119736"/>
            <a:ext cx="72006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Goals</a:t>
            </a:r>
            <a:endParaRPr lang="zh-CN" altLang="en-US" sz="1600" dirty="0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962812" y="4559608"/>
            <a:ext cx="4419565" cy="205959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94621" y="1036659"/>
            <a:ext cx="1919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cs typeface="+mn-ea"/>
                <a:sym typeface="+mn-lt"/>
              </a:rPr>
              <a:t>设计原则</a:t>
            </a:r>
          </a:p>
        </p:txBody>
      </p:sp>
      <p:sp>
        <p:nvSpPr>
          <p:cNvPr id="12" name="矩形 11"/>
          <p:cNvSpPr/>
          <p:nvPr/>
        </p:nvSpPr>
        <p:spPr>
          <a:xfrm>
            <a:off x="6335629" y="1562823"/>
            <a:ext cx="9685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>
                <a:cs typeface="+mn-ea"/>
                <a:sym typeface="+mn-lt"/>
              </a:rPr>
              <a:t>Principle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602345" y="1901377"/>
            <a:ext cx="5649621" cy="226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模块化设计：将系统划分为多个独立的功能模块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高可用性：确保软件系统在各种环境下的可靠性和稳定性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可扩展性：设计支持未来功能扩展和技术升级，可以支持更多</a:t>
            </a:r>
            <a:r>
              <a:rPr lang="en-US" altLang="zh-CN" sz="1600" spc="300" dirty="0">
                <a:latin typeface="+mn-ea"/>
                <a:cs typeface="+mn-ea"/>
                <a:sym typeface="+mn-lt"/>
              </a:rPr>
              <a:t>IoT</a:t>
            </a:r>
            <a:r>
              <a:rPr lang="zh-CN" altLang="en-US" sz="1600" spc="300" dirty="0">
                <a:latin typeface="+mn-ea"/>
                <a:cs typeface="+mn-ea"/>
                <a:sym typeface="+mn-lt"/>
              </a:rPr>
              <a:t>设备接入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spc="300" dirty="0">
                <a:latin typeface="+mn-ea"/>
                <a:cs typeface="+mn-ea"/>
                <a:sym typeface="+mn-lt"/>
              </a:rPr>
              <a:t>用户友好性：尽量使界面设计简洁，操作简单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09623" y="4456589"/>
            <a:ext cx="4697235" cy="1526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增强视障用户的独立性</a:t>
            </a:r>
            <a:endParaRPr lang="en-US" altLang="zh-CN" sz="1600" dirty="0">
              <a:solidFill>
                <a:srgbClr val="333333"/>
              </a:solidFill>
              <a:latin typeface="+mn-ea"/>
            </a:endParaRP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提供准确的环境信息和即时反馈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实现自然语言的个性化互动</a:t>
            </a:r>
          </a:p>
          <a:p>
            <a:pPr marL="285750" indent="-28575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l"/>
            </a:pPr>
            <a:r>
              <a:rPr lang="zh-CN" altLang="zh-CN" sz="1600" dirty="0">
                <a:solidFill>
                  <a:srgbClr val="333333"/>
                </a:solidFill>
                <a:latin typeface="+mn-ea"/>
              </a:rPr>
              <a:t>确保软件系统易用性和便携性</a:t>
            </a:r>
            <a:endParaRPr lang="en-US" altLang="zh-CN" sz="1600" dirty="0">
              <a:solidFill>
                <a:srgbClr val="333333"/>
              </a:solidFill>
              <a:latin typeface="+mn-ea"/>
            </a:endParaRPr>
          </a:p>
        </p:txBody>
      </p:sp>
      <p:pic>
        <p:nvPicPr>
          <p:cNvPr id="4102" name="Picture 6" descr="How can we set goals that a whole team can honor?">
            <a:extLst>
              <a:ext uri="{FF2B5EF4-FFF2-40B4-BE49-F238E27FC236}">
                <a16:creationId xmlns:a16="http://schemas.microsoft.com/office/drawing/2014/main" id="{8C5013D4-83B3-9C3B-5663-79454B21D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623" y="141730"/>
            <a:ext cx="3448063" cy="344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30992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6" grpId="0"/>
      <p:bldP spid="7" grpId="0"/>
      <p:bldP spid="11" grpId="0"/>
      <p:bldP spid="12" grpId="0"/>
      <p:bldP spid="13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7773" y="-171450"/>
            <a:ext cx="10393018" cy="3699510"/>
          </a:xfrm>
          <a:prstGeom prst="rect">
            <a:avLst/>
          </a:prstGeom>
          <a:noFill/>
          <a:ln w="44450">
            <a:solidFill>
              <a:srgbClr val="BCBC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A1D1E721-E808-7CEB-B9A1-D6E9099FD4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506336"/>
              </p:ext>
            </p:extLst>
          </p:nvPr>
        </p:nvGraphicFramePr>
        <p:xfrm>
          <a:off x="976685" y="368974"/>
          <a:ext cx="10238630" cy="3012102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5119315">
                  <a:extLst>
                    <a:ext uri="{9D8B030D-6E8A-4147-A177-3AD203B41FA5}">
                      <a16:colId xmlns:a16="http://schemas.microsoft.com/office/drawing/2014/main" val="735006642"/>
                    </a:ext>
                  </a:extLst>
                </a:gridCol>
                <a:gridCol w="5119315">
                  <a:extLst>
                    <a:ext uri="{9D8B030D-6E8A-4147-A177-3AD203B41FA5}">
                      <a16:colId xmlns:a16="http://schemas.microsoft.com/office/drawing/2014/main" val="3918547468"/>
                    </a:ext>
                  </a:extLst>
                </a:gridCol>
              </a:tblGrid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场景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使用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2080144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用户在街道上行走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获取前方道路和障碍物的信息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2670131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用户在超市购物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识别商品和价格标签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9289422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用户手边有材料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读取告示或书籍内容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5211272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用户在社交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通过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辨识可能的熟人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9283179"/>
                  </a:ext>
                </a:extLst>
              </a:tr>
              <a:tr h="50201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用户使用</a:t>
                      </a:r>
                      <a:r>
                        <a:rPr lang="en-US" altLang="zh-CN" dirty="0"/>
                        <a:t>Aeye</a:t>
                      </a:r>
                      <a:r>
                        <a:rPr lang="zh-CN" altLang="en-US" dirty="0"/>
                        <a:t>的自定义提示词功能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开发更多有帮助的对话方式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6888940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AABAF888-3731-9BEC-2A46-2CFA3CDBDB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019" y="3722306"/>
            <a:ext cx="3008773" cy="2858911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AE71E6F4-103D-AA76-CE41-78DD6F4F2A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369" y="3722306"/>
            <a:ext cx="2606703" cy="276671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B8DDD0D9-2E37-2818-C071-BCC0AD0979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3" y="3722307"/>
            <a:ext cx="2622671" cy="276671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807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.9|0.5|0.4|0.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7|0.6|1|0.7|1.2|0.5|0.6|0.6|0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6|0.4|0.7|0.9|0.7|0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.7|0.7|0.8|1.1|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8|0.8|0.8|0.5|1|0.7|0.8|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7|0.6|1|0.7|1.2|0.5|0.6|0.6|0.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2.3|0.7|0.9|1|0.7|0.7|0.8|0.5|0.9|0.8|0.5|0.8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5|1.2|0.5|0.4|0.5|0.5|0.5|0.5|0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6|0.6|0.4|0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9|0.8|2.3|2.3|1|0.8|1.3|0.8|0.6|1|0.7|0.6|1.1|0.8|0.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6|0.5|0.5|0.6|1|0.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1.9|0.5|0.4|0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2|0.9|0.9|0.9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2.3|0.7|1.1|0.8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6|0.7|0.5|0.5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3|0.8|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2|2.1|0.5|0.7|0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0.7|0.8|1.1|1.2|0.5|0.5|0.7|0.7|1.1|0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8|0.6|0.4|0.7|0.9|0.7|0.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7|0.6|0.6|0.6|0.4|0.5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van3oq1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van3oq1c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981</TotalTime>
  <Words>1487</Words>
  <Application>Microsoft Office PowerPoint</Application>
  <PresentationFormat>宽屏</PresentationFormat>
  <Paragraphs>253</Paragraphs>
  <Slides>47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47</vt:i4>
      </vt:variant>
    </vt:vector>
  </HeadingPairs>
  <TitlesOfParts>
    <vt:vector size="55" baseType="lpstr">
      <vt:lpstr>等线</vt:lpstr>
      <vt:lpstr>微软雅黑</vt:lpstr>
      <vt:lpstr>印品黑体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翔宇 徐</cp:lastModifiedBy>
  <cp:revision>395</cp:revision>
  <dcterms:created xsi:type="dcterms:W3CDTF">2019-07-29T12:49:00Z</dcterms:created>
  <dcterms:modified xsi:type="dcterms:W3CDTF">2024-07-24T01:43:39Z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67B8284E414D485B86A4E6E357427038_12</vt:lpwstr>
  </property>
  <property fmtid="{D5CDD505-2E9C-101B-9397-08002B2CF9AE}" pid="3" name="KSOProductBuildVer">
    <vt:lpwstr>2052-12.1.0.15120</vt:lpwstr>
  </property>
</Properties>
</file>